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317" r:id="rId3"/>
    <p:sldId id="333" r:id="rId4"/>
    <p:sldId id="334" r:id="rId5"/>
    <p:sldId id="336" r:id="rId6"/>
    <p:sldId id="346" r:id="rId7"/>
    <p:sldId id="344" r:id="rId8"/>
    <p:sldId id="347" r:id="rId9"/>
    <p:sldId id="338" r:id="rId10"/>
    <p:sldId id="348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hard Parker" initials="RP" lastIdx="3" clrIdx="0"/>
  <p:cmAuthor id="1" name="Adam Tingle" initials="AT" lastIdx="1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9"/>
    <a:srgbClr val="DE3B4D"/>
    <a:srgbClr val="E5007D"/>
    <a:srgbClr val="F29C0D"/>
    <a:srgbClr val="69AD38"/>
    <a:srgbClr val="F32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2"/>
    <p:restoredTop sz="94646"/>
  </p:normalViewPr>
  <p:slideViewPr>
    <p:cSldViewPr snapToGrid="0" snapToObjects="1">
      <p:cViewPr>
        <p:scale>
          <a:sx n="70" d="100"/>
          <a:sy n="70" d="100"/>
        </p:scale>
        <p:origin x="-714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3F9C2-A5D5-46EB-AC43-192D21D724FA}" type="datetimeFigureOut">
              <a:rPr lang="en-GB" smtClean="0"/>
              <a:t>26/07/2018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78E7E-83DD-4504-ACC5-EF2FF104D3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244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78E7E-83DD-4504-ACC5-EF2FF104D30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718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78E7E-83DD-4504-ACC5-EF2FF104D30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437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78E7E-83DD-4504-ACC5-EF2FF104D30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437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78E7E-83DD-4504-ACC5-EF2FF104D30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437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78E7E-83DD-4504-ACC5-EF2FF104D30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437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78E7E-83DD-4504-ACC5-EF2FF104D30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437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78E7E-83DD-4504-ACC5-EF2FF104D30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437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78E7E-83DD-4504-ACC5-EF2FF104D30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437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78E7E-83DD-4504-ACC5-EF2FF104D30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437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78E7E-83DD-4504-ACC5-EF2FF104D30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437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A46F-777D-934C-98CE-26A7C6F38E33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D46C-B9A3-4C42-9885-4E556CCC25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8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A46F-777D-934C-98CE-26A7C6F38E33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D46C-B9A3-4C42-9885-4E556CCC25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514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A46F-777D-934C-98CE-26A7C6F38E33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D46C-B9A3-4C42-9885-4E556CCC25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7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A46F-777D-934C-98CE-26A7C6F38E33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D46C-B9A3-4C42-9885-4E556CCC25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16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A46F-777D-934C-98CE-26A7C6F38E33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D46C-B9A3-4C42-9885-4E556CCC25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77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A46F-777D-934C-98CE-26A7C6F38E33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D46C-B9A3-4C42-9885-4E556CCC25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73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A46F-777D-934C-98CE-26A7C6F38E33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D46C-B9A3-4C42-9885-4E556CCC25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64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A46F-777D-934C-98CE-26A7C6F38E33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D46C-B9A3-4C42-9885-4E556CCC25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76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A46F-777D-934C-98CE-26A7C6F38E33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D46C-B9A3-4C42-9885-4E556CCC25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4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A46F-777D-934C-98CE-26A7C6F38E33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D46C-B9A3-4C42-9885-4E556CCC25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51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A46F-777D-934C-98CE-26A7C6F38E33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D46C-B9A3-4C42-9885-4E556CCC25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5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0A46F-777D-934C-98CE-26A7C6F38E33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6D46C-B9A3-4C42-9885-4E556CCC25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47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39700" y="5050635"/>
            <a:ext cx="12471400" cy="918366"/>
          </a:xfrm>
          <a:prstGeom prst="rect">
            <a:avLst/>
          </a:prstGeom>
          <a:solidFill>
            <a:srgbClr val="0070C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5460" y="5058787"/>
            <a:ext cx="11620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Clinical Admin Review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8629" y="6071772"/>
            <a:ext cx="9054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David Purdue, Deputy Chief Executive &amp; Chief Operating Officer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4661" y="203672"/>
            <a:ext cx="2280557" cy="7856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533" y="1283934"/>
            <a:ext cx="3316224" cy="33893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350" y="1283934"/>
            <a:ext cx="3316224" cy="33893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7749" y="1283934"/>
            <a:ext cx="3316224" cy="338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1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92100" y="5689600"/>
            <a:ext cx="12496800" cy="1168400"/>
          </a:xfrm>
          <a:prstGeom prst="rect">
            <a:avLst/>
          </a:prstGeom>
          <a:solidFill>
            <a:srgbClr val="007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771052" y="6012934"/>
            <a:ext cx="29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www.dbth.nhs.uk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6854" y="474309"/>
            <a:ext cx="8573258" cy="828675"/>
          </a:xfrm>
        </p:spPr>
        <p:txBody>
          <a:bodyPr>
            <a:normAutofit fontScale="90000"/>
          </a:bodyPr>
          <a:lstStyle/>
          <a:p>
            <a:r>
              <a:rPr lang="en-US" sz="6000" b="1" spc="-300" dirty="0" smtClean="0">
                <a:solidFill>
                  <a:srgbClr val="0070C9"/>
                </a:solidFill>
                <a:latin typeface="+mn-lt"/>
              </a:rPr>
              <a:t>What comes next</a:t>
            </a:r>
            <a:r>
              <a:rPr lang="en-US" sz="6000" b="1" spc="-300" dirty="0" smtClean="0">
                <a:solidFill>
                  <a:srgbClr val="0070C9"/>
                </a:solidFill>
                <a:latin typeface="+mn-lt"/>
              </a:rPr>
              <a:t>? </a:t>
            </a:r>
            <a:r>
              <a:rPr lang="en-US" sz="6000" spc="-300" dirty="0">
                <a:solidFill>
                  <a:srgbClr val="0070C9"/>
                </a:solidFill>
              </a:rPr>
              <a:t>(2/2)</a:t>
            </a:r>
            <a:endParaRPr lang="en-US" sz="6000" b="1" spc="-300" dirty="0">
              <a:solidFill>
                <a:srgbClr val="0070C9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671" y="1545227"/>
            <a:ext cx="7970293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Divisional </a:t>
            </a:r>
            <a:r>
              <a:rPr lang="en-GB" sz="2400" dirty="0"/>
              <a:t>Teams will then submit plans of how they intend to manage the changes and the timescales in which they propose to move to the new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Plans will then be considered centrally and career </a:t>
            </a:r>
            <a:r>
              <a:rPr lang="en-GB" sz="2400" dirty="0" smtClean="0"/>
              <a:t>development/job </a:t>
            </a:r>
            <a:r>
              <a:rPr lang="en-GB" sz="2400" dirty="0"/>
              <a:t>opportunities will be advertised </a:t>
            </a:r>
            <a:r>
              <a:rPr lang="en-GB" sz="2400" dirty="0" smtClean="0"/>
              <a:t>internally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Throughout this process we intend to communicate and engaged with you and we thank you for your patience throughout this project. </a:t>
            </a:r>
            <a:r>
              <a:rPr lang="en-GB" sz="2400" dirty="0" smtClean="0"/>
              <a:t> </a:t>
            </a:r>
            <a:endParaRPr lang="en-GB" sz="2400" dirty="0"/>
          </a:p>
          <a:p>
            <a:pPr marL="457200" indent="-457200">
              <a:buFont typeface="Arial" pitchFamily="34" charset="0"/>
              <a:buChar char="•"/>
            </a:pPr>
            <a:endParaRPr lang="en-GB" sz="2400" dirty="0" smtClean="0"/>
          </a:p>
          <a:p>
            <a:pPr marL="457200" indent="-457200">
              <a:buFont typeface="Arial" pitchFamily="34" charset="0"/>
              <a:buChar char="•"/>
            </a:pPr>
            <a:endParaRPr lang="en-GB" sz="2400" dirty="0" smtClean="0"/>
          </a:p>
          <a:p>
            <a:endParaRPr lang="en-GB" sz="2500" dirty="0">
              <a:latin typeface="+mj-lt"/>
            </a:endParaRPr>
          </a:p>
          <a:p>
            <a:pPr lvl="0"/>
            <a:endParaRPr lang="en-GB" sz="2500" dirty="0" smtClean="0">
              <a:latin typeface="+mj-lt"/>
            </a:endParaRPr>
          </a:p>
          <a:p>
            <a:pPr lvl="0"/>
            <a:endParaRPr lang="en-US" sz="2500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14" name="Content Placeholder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2952" y="796910"/>
            <a:ext cx="2874189" cy="1916126"/>
          </a:xfrm>
          <a:prstGeom prst="rect">
            <a:avLst/>
          </a:prstGeom>
        </p:spPr>
      </p:pic>
      <p:pic>
        <p:nvPicPr>
          <p:cNvPr id="15" name="Content Placeholder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2952" y="3285756"/>
            <a:ext cx="2874190" cy="191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937"/>
          <a:stretch/>
        </p:blipFill>
        <p:spPr>
          <a:xfrm>
            <a:off x="1054280" y="1222622"/>
            <a:ext cx="10083439" cy="47770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39700" y="5999706"/>
            <a:ext cx="12471400" cy="918366"/>
          </a:xfrm>
          <a:prstGeom prst="rect">
            <a:avLst/>
          </a:prstGeom>
          <a:solidFill>
            <a:srgbClr val="0070C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2316" y="6002447"/>
            <a:ext cx="11620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Thank you, any questions?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4661" y="203672"/>
            <a:ext cx="2280557" cy="78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92100" y="5689600"/>
            <a:ext cx="12496800" cy="1168400"/>
          </a:xfrm>
          <a:prstGeom prst="rect">
            <a:avLst/>
          </a:prstGeom>
          <a:solidFill>
            <a:srgbClr val="007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771052" y="6012934"/>
            <a:ext cx="29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www.dbth.nhs.uk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6854" y="474309"/>
            <a:ext cx="8573258" cy="828675"/>
          </a:xfrm>
        </p:spPr>
        <p:txBody>
          <a:bodyPr>
            <a:normAutofit fontScale="90000"/>
          </a:bodyPr>
          <a:lstStyle/>
          <a:p>
            <a:r>
              <a:rPr lang="en-US" sz="6000" b="1" spc="-300" dirty="0" smtClean="0">
                <a:solidFill>
                  <a:srgbClr val="0070C9"/>
                </a:solidFill>
                <a:latin typeface="+mn-lt"/>
              </a:rPr>
              <a:t>Introduction</a:t>
            </a:r>
            <a:endParaRPr lang="en-US" sz="6000" b="1" spc="-300" dirty="0">
              <a:solidFill>
                <a:srgbClr val="0070C9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671" y="1545227"/>
            <a:ext cx="8255281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spcBef>
                <a:spcPts val="300"/>
              </a:spcBef>
              <a:buFont typeface="Arial" pitchFamily="34" charset="0"/>
              <a:buChar char="•"/>
            </a:pPr>
            <a:r>
              <a:rPr lang="en-GB" sz="2800" dirty="0" smtClean="0"/>
              <a:t>The Clinical Admin review was started in August 2016</a:t>
            </a:r>
          </a:p>
          <a:p>
            <a:pPr marL="273050" indent="-273050">
              <a:spcBef>
                <a:spcPts val="300"/>
              </a:spcBef>
              <a:buFont typeface="Arial" pitchFamily="34" charset="0"/>
              <a:buChar char="•"/>
            </a:pPr>
            <a:r>
              <a:rPr lang="en-GB" sz="2800" dirty="0" smtClean="0"/>
              <a:t>The vision of the project was to refresh our admin function so that it supports our new divisional structure, providing a patient-focused and top-notice service</a:t>
            </a:r>
          </a:p>
          <a:p>
            <a:pPr marL="273050" indent="-273050">
              <a:spcBef>
                <a:spcPts val="300"/>
              </a:spcBef>
              <a:buFont typeface="Arial" pitchFamily="34" charset="0"/>
              <a:buChar char="•"/>
            </a:pPr>
            <a:r>
              <a:rPr lang="en-GB" sz="2800" dirty="0" smtClean="0"/>
              <a:t>We also wanted to make a positive difference to your working life – building on the things that work and improving those that don’t. </a:t>
            </a:r>
          </a:p>
          <a:p>
            <a:endParaRPr lang="en-GB" sz="2400" dirty="0" smtClean="0"/>
          </a:p>
          <a:p>
            <a:pPr marL="457200" indent="-457200">
              <a:buFont typeface="Arial" pitchFamily="34" charset="0"/>
              <a:buChar char="•"/>
            </a:pPr>
            <a:endParaRPr lang="en-GB" sz="2400" dirty="0" smtClean="0"/>
          </a:p>
          <a:p>
            <a:pPr marL="457200" indent="-457200">
              <a:buFont typeface="Arial" pitchFamily="34" charset="0"/>
              <a:buChar char="•"/>
            </a:pPr>
            <a:endParaRPr lang="en-GB" sz="2400" dirty="0" smtClean="0"/>
          </a:p>
          <a:p>
            <a:endParaRPr lang="en-GB" sz="2500" dirty="0">
              <a:latin typeface="+mj-lt"/>
            </a:endParaRPr>
          </a:p>
          <a:p>
            <a:pPr lvl="0"/>
            <a:endParaRPr lang="en-GB" sz="2500" dirty="0" smtClean="0">
              <a:latin typeface="+mj-lt"/>
            </a:endParaRPr>
          </a:p>
          <a:p>
            <a:pPr lvl="0"/>
            <a:endParaRPr lang="en-US" sz="2500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14" name="Content Placeholder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2952" y="3209571"/>
            <a:ext cx="2988468" cy="1992312"/>
          </a:xfrm>
          <a:prstGeom prst="rect">
            <a:avLst/>
          </a:prstGeom>
        </p:spPr>
      </p:pic>
      <p:pic>
        <p:nvPicPr>
          <p:cNvPr id="15" name="Content Placeholder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3886" y="721348"/>
            <a:ext cx="2986599" cy="199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0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92100" y="5689600"/>
            <a:ext cx="12496800" cy="1168400"/>
          </a:xfrm>
          <a:prstGeom prst="rect">
            <a:avLst/>
          </a:prstGeom>
          <a:solidFill>
            <a:srgbClr val="007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771052" y="6012934"/>
            <a:ext cx="29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www.dbth.nhs.uk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6854" y="474309"/>
            <a:ext cx="8573258" cy="828675"/>
          </a:xfrm>
        </p:spPr>
        <p:txBody>
          <a:bodyPr>
            <a:normAutofit fontScale="90000"/>
          </a:bodyPr>
          <a:lstStyle/>
          <a:p>
            <a:r>
              <a:rPr lang="en-US" sz="6000" b="1" spc="-300" dirty="0" smtClean="0">
                <a:solidFill>
                  <a:srgbClr val="0070C9"/>
                </a:solidFill>
                <a:latin typeface="+mn-lt"/>
              </a:rPr>
              <a:t>Where are we now?</a:t>
            </a:r>
            <a:endParaRPr lang="en-US" sz="6000" b="1" spc="-300" dirty="0">
              <a:solidFill>
                <a:srgbClr val="0070C9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671" y="1545227"/>
            <a:ext cx="8516203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/>
              <a:t>We are pleased to announce that the Clinical Admin Review has now finished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/>
              <a:t>We want to thank everyone for their patience during this time and can confirm the following: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/>
              <a:t>There will be </a:t>
            </a:r>
            <a:r>
              <a:rPr lang="en-GB" sz="2800" b="1" dirty="0" smtClean="0"/>
              <a:t>no redundancies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/>
              <a:t>We will explore a range of options with staff in an effort to </a:t>
            </a:r>
            <a:r>
              <a:rPr lang="en-GB" sz="2800" dirty="0" smtClean="0"/>
              <a:t>only utilise</a:t>
            </a:r>
            <a:r>
              <a:rPr lang="en-GB" sz="2800" b="1" dirty="0" smtClean="0"/>
              <a:t> </a:t>
            </a:r>
            <a:r>
              <a:rPr lang="en-GB" sz="2800" b="1" dirty="0" smtClean="0"/>
              <a:t>down-banding of staff </a:t>
            </a:r>
            <a:r>
              <a:rPr lang="en-GB" sz="2800" dirty="0" smtClean="0"/>
              <a:t>currently in post as a </a:t>
            </a:r>
            <a:r>
              <a:rPr lang="en-GB" sz="2800" b="1" dirty="0" smtClean="0"/>
              <a:t>last </a:t>
            </a:r>
            <a:r>
              <a:rPr lang="en-GB" sz="2800" b="1" dirty="0" smtClean="0"/>
              <a:t>resort.</a:t>
            </a:r>
            <a:endParaRPr lang="en-GB" sz="28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GB" sz="2400" dirty="0" smtClean="0"/>
          </a:p>
          <a:p>
            <a:pPr marL="457200" indent="-457200">
              <a:buFont typeface="Arial" pitchFamily="34" charset="0"/>
              <a:buChar char="•"/>
            </a:pPr>
            <a:endParaRPr lang="en-GB" sz="2400" dirty="0" smtClean="0"/>
          </a:p>
          <a:p>
            <a:endParaRPr lang="en-GB" sz="2500" dirty="0">
              <a:latin typeface="+mj-lt"/>
            </a:endParaRPr>
          </a:p>
          <a:p>
            <a:pPr lvl="0"/>
            <a:endParaRPr lang="en-GB" sz="2500" dirty="0" smtClean="0">
              <a:latin typeface="+mj-lt"/>
            </a:endParaRPr>
          </a:p>
          <a:p>
            <a:pPr lvl="0"/>
            <a:endParaRPr lang="en-US" sz="2500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91"/>
          <a:stretch/>
        </p:blipFill>
        <p:spPr bwMode="auto">
          <a:xfrm>
            <a:off x="8993874" y="679030"/>
            <a:ext cx="2765644" cy="205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99"/>
          <a:stretch/>
        </p:blipFill>
        <p:spPr bwMode="auto">
          <a:xfrm>
            <a:off x="8993874" y="3098027"/>
            <a:ext cx="2765646" cy="217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45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92100" y="5689600"/>
            <a:ext cx="12496800" cy="1168400"/>
          </a:xfrm>
          <a:prstGeom prst="rect">
            <a:avLst/>
          </a:prstGeom>
          <a:solidFill>
            <a:srgbClr val="007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771052" y="6012934"/>
            <a:ext cx="29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www.dbth.nhs.uk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6854" y="474309"/>
            <a:ext cx="8573258" cy="828675"/>
          </a:xfrm>
        </p:spPr>
        <p:txBody>
          <a:bodyPr>
            <a:normAutofit fontScale="90000"/>
          </a:bodyPr>
          <a:lstStyle/>
          <a:p>
            <a:r>
              <a:rPr lang="en-US" sz="6000" b="1" spc="-300" dirty="0" smtClean="0">
                <a:solidFill>
                  <a:srgbClr val="0070C9"/>
                </a:solidFill>
                <a:latin typeface="+mn-lt"/>
              </a:rPr>
              <a:t>Reasons for the review</a:t>
            </a:r>
            <a:endParaRPr lang="en-US" sz="6000" b="1" spc="-300" dirty="0">
              <a:solidFill>
                <a:srgbClr val="0070C9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671" y="1545227"/>
            <a:ext cx="8516203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GB" sz="2400" dirty="0" smtClean="0"/>
              <a:t>To </a:t>
            </a:r>
            <a:r>
              <a:rPr lang="en-GB" sz="2400" dirty="0" smtClean="0"/>
              <a:t>enhance consistency of our patient pathways between areas and departments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 smtClean="0"/>
              <a:t>To provide a coherent structure for the role, with room for advancement and development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 smtClean="0"/>
              <a:t>To improve operational performance, communication and data collection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 smtClean="0"/>
              <a:t>To truly define the role of an admin at the Trust and ensure consistency amongst roles (over </a:t>
            </a:r>
            <a:r>
              <a:rPr lang="en-GB" sz="2400" dirty="0" smtClean="0"/>
              <a:t>60 </a:t>
            </a:r>
            <a:r>
              <a:rPr lang="en-GB" sz="2400" dirty="0" smtClean="0"/>
              <a:t>job descriptions!)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 smtClean="0"/>
              <a:t>To empower our admin staff to apply their skill and expertise</a:t>
            </a:r>
            <a:r>
              <a:rPr lang="en-GB" sz="2400" dirty="0"/>
              <a:t> </a:t>
            </a:r>
            <a:r>
              <a:rPr lang="en-GB" sz="2400" dirty="0" smtClean="0"/>
              <a:t>to maximise any opportunities to improve efficiency and quality</a:t>
            </a:r>
            <a:endParaRPr lang="en-GB" sz="2400" dirty="0"/>
          </a:p>
          <a:p>
            <a:pPr marL="457200" indent="-457200">
              <a:buFont typeface="Arial" pitchFamily="34" charset="0"/>
              <a:buChar char="•"/>
            </a:pPr>
            <a:endParaRPr lang="en-GB" sz="2400" dirty="0" smtClean="0"/>
          </a:p>
          <a:p>
            <a:pPr marL="457200" indent="-457200">
              <a:buFont typeface="Arial" pitchFamily="34" charset="0"/>
              <a:buChar char="•"/>
            </a:pPr>
            <a:endParaRPr lang="en-GB" sz="2400" dirty="0" smtClean="0"/>
          </a:p>
          <a:p>
            <a:endParaRPr lang="en-GB" sz="2500" dirty="0">
              <a:latin typeface="+mj-lt"/>
            </a:endParaRPr>
          </a:p>
          <a:p>
            <a:pPr lvl="0"/>
            <a:endParaRPr lang="en-GB" sz="2500" dirty="0" smtClean="0">
              <a:latin typeface="+mj-lt"/>
            </a:endParaRPr>
          </a:p>
          <a:p>
            <a:pPr lvl="0"/>
            <a:endParaRPr lang="en-US" sz="2500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12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31"/>
          <a:stretch/>
        </p:blipFill>
        <p:spPr>
          <a:xfrm>
            <a:off x="8993874" y="720725"/>
            <a:ext cx="2727546" cy="1992312"/>
          </a:xfr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31"/>
          <a:stretch/>
        </p:blipFill>
        <p:spPr>
          <a:xfrm>
            <a:off x="8993874" y="3210768"/>
            <a:ext cx="2727546" cy="201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3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92100" y="5689600"/>
            <a:ext cx="12496800" cy="1168400"/>
          </a:xfrm>
          <a:prstGeom prst="rect">
            <a:avLst/>
          </a:prstGeom>
          <a:solidFill>
            <a:srgbClr val="007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771052" y="6012934"/>
            <a:ext cx="29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www.dbth.nhs.uk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6854" y="474309"/>
            <a:ext cx="8573258" cy="828675"/>
          </a:xfrm>
        </p:spPr>
        <p:txBody>
          <a:bodyPr>
            <a:normAutofit fontScale="90000"/>
          </a:bodyPr>
          <a:lstStyle/>
          <a:p>
            <a:r>
              <a:rPr lang="en-US" sz="6000" b="1" spc="-300" dirty="0" smtClean="0">
                <a:solidFill>
                  <a:srgbClr val="0070C9"/>
                </a:solidFill>
                <a:latin typeface="+mn-lt"/>
              </a:rPr>
              <a:t>So what have we been doing?</a:t>
            </a:r>
            <a:endParaRPr lang="en-US" sz="6000" b="1" spc="-300" dirty="0">
              <a:solidFill>
                <a:srgbClr val="0070C9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671" y="1313211"/>
            <a:ext cx="7970293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b="1" dirty="0" smtClean="0"/>
              <a:t>This review has been one of the largest pieces of work undertaken by the Trust. In two years we have:</a:t>
            </a:r>
          </a:p>
          <a:p>
            <a:pPr lvl="1"/>
            <a:endParaRPr lang="en-US" sz="2000" dirty="0"/>
          </a:p>
          <a:p>
            <a:pPr marL="914400" lvl="1" indent="-457200">
              <a:buAutoNum type="arabicPeriod"/>
            </a:pPr>
            <a:r>
              <a:rPr lang="en-US" sz="2000" dirty="0" smtClean="0"/>
              <a:t>Evaluated and </a:t>
            </a:r>
            <a:r>
              <a:rPr lang="en-US" sz="2000" dirty="0" smtClean="0"/>
              <a:t>analyzed </a:t>
            </a:r>
            <a:r>
              <a:rPr lang="en-US" sz="2000" dirty="0" smtClean="0"/>
              <a:t>our current admin service</a:t>
            </a:r>
          </a:p>
          <a:p>
            <a:pPr marL="914400" lvl="1" indent="-457200">
              <a:buAutoNum type="arabicPeriod"/>
            </a:pPr>
            <a:r>
              <a:rPr lang="en-US" sz="2000" dirty="0" smtClean="0"/>
              <a:t>Validated this analysis against ESR data</a:t>
            </a:r>
          </a:p>
          <a:p>
            <a:pPr marL="914400" lvl="1" indent="-457200">
              <a:buAutoNum type="arabicPeriod"/>
            </a:pPr>
            <a:r>
              <a:rPr lang="en-US" sz="2000" dirty="0" smtClean="0"/>
              <a:t>Developed a ‘base-line’ and indicators</a:t>
            </a:r>
          </a:p>
          <a:p>
            <a:pPr marL="914400" lvl="1" indent="-457200">
              <a:buAutoNum type="arabicPeriod"/>
            </a:pPr>
            <a:r>
              <a:rPr lang="en-US" sz="2000" dirty="0" smtClean="0"/>
              <a:t>Undertaken a number of data collection exercise (some of you will have  been involved in these)</a:t>
            </a:r>
          </a:p>
          <a:p>
            <a:pPr marL="914400" lvl="1" indent="-457200">
              <a:buAutoNum type="arabicPeriod"/>
            </a:pPr>
            <a:r>
              <a:rPr lang="en-US" sz="2000" dirty="0" smtClean="0"/>
              <a:t>Developed a toolkit to calculate our requirements based on patient activity</a:t>
            </a:r>
          </a:p>
          <a:p>
            <a:pPr marL="914400" lvl="1" indent="-457200">
              <a:buAutoNum type="arabicPeriod"/>
            </a:pPr>
            <a:r>
              <a:rPr lang="en-US" sz="2000" dirty="0" smtClean="0"/>
              <a:t>Compared potential models with what is in place </a:t>
            </a:r>
            <a:r>
              <a:rPr lang="en-US" sz="2000" dirty="0" err="1" smtClean="0"/>
              <a:t>Alderhay</a:t>
            </a:r>
            <a:r>
              <a:rPr lang="en-US" sz="2000" dirty="0" smtClean="0"/>
              <a:t>, Nottingham and North Lincolnshire and Goole </a:t>
            </a: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endParaRPr lang="en-US" sz="24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GB" sz="2400" dirty="0" smtClean="0"/>
          </a:p>
          <a:p>
            <a:pPr marL="457200" indent="-457200">
              <a:buFont typeface="Arial" pitchFamily="34" charset="0"/>
              <a:buChar char="•"/>
            </a:pPr>
            <a:endParaRPr lang="en-GB" sz="2400" dirty="0" smtClean="0"/>
          </a:p>
          <a:p>
            <a:endParaRPr lang="en-GB" sz="2500" dirty="0">
              <a:latin typeface="+mj-lt"/>
            </a:endParaRPr>
          </a:p>
          <a:p>
            <a:pPr lvl="0"/>
            <a:endParaRPr lang="en-GB" sz="2500" dirty="0" smtClean="0">
              <a:latin typeface="+mj-lt"/>
            </a:endParaRPr>
          </a:p>
          <a:p>
            <a:pPr lvl="0"/>
            <a:endParaRPr lang="en-US" sz="2500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1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2952" y="720725"/>
            <a:ext cx="2988468" cy="1992312"/>
          </a:xfrm>
        </p:spPr>
      </p:pic>
      <p:pic>
        <p:nvPicPr>
          <p:cNvPr id="16" name="Content Placeholder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2952" y="3223219"/>
            <a:ext cx="2988468" cy="199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2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92100" y="5689600"/>
            <a:ext cx="12496800" cy="1168400"/>
          </a:xfrm>
          <a:prstGeom prst="rect">
            <a:avLst/>
          </a:prstGeom>
          <a:solidFill>
            <a:srgbClr val="007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771052" y="6012934"/>
            <a:ext cx="29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www.dbth.nhs.uk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6854" y="474309"/>
            <a:ext cx="8573258" cy="828675"/>
          </a:xfrm>
        </p:spPr>
        <p:txBody>
          <a:bodyPr>
            <a:normAutofit fontScale="90000"/>
          </a:bodyPr>
          <a:lstStyle/>
          <a:p>
            <a:r>
              <a:rPr lang="en-US" sz="6000" b="1" spc="-300" dirty="0" smtClean="0">
                <a:solidFill>
                  <a:srgbClr val="0070C9"/>
                </a:solidFill>
                <a:latin typeface="+mn-lt"/>
              </a:rPr>
              <a:t>What then?</a:t>
            </a:r>
            <a:endParaRPr lang="en-US" sz="6000" b="1" spc="-300" dirty="0">
              <a:solidFill>
                <a:srgbClr val="0070C9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671" y="1285915"/>
            <a:ext cx="7970293" cy="706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b="1" dirty="0" smtClean="0"/>
              <a:t>We have tested all of this information with our services to find out if it fits with our service models:</a:t>
            </a:r>
          </a:p>
          <a:p>
            <a:pPr lvl="1"/>
            <a:endParaRPr lang="en-US" sz="2000" dirty="0"/>
          </a:p>
          <a:p>
            <a:pPr marL="914400" lvl="1" indent="-457200">
              <a:buAutoNum type="arabicPeriod"/>
            </a:pPr>
            <a:r>
              <a:rPr lang="en-US" sz="2000" dirty="0" smtClean="0"/>
              <a:t>Worked with senior staff to design Clinical Admin structure</a:t>
            </a:r>
          </a:p>
          <a:p>
            <a:pPr marL="914400" lvl="1" indent="-457200">
              <a:buAutoNum type="arabicPeriod"/>
            </a:pPr>
            <a:r>
              <a:rPr lang="en-US" sz="2000" dirty="0" smtClean="0"/>
              <a:t>Created a methodology and vision</a:t>
            </a:r>
          </a:p>
          <a:p>
            <a:pPr marL="914400" lvl="1" indent="-457200">
              <a:buAutoNum type="arabicPeriod"/>
            </a:pPr>
            <a:r>
              <a:rPr lang="en-US" sz="2000" dirty="0" smtClean="0"/>
              <a:t>Shared this with all Care Groups (Divisions) for feedback which has then been collated</a:t>
            </a:r>
          </a:p>
          <a:p>
            <a:pPr marL="914400" lvl="1" indent="-457200">
              <a:buAutoNum type="arabicPeriod"/>
            </a:pPr>
            <a:r>
              <a:rPr lang="en-US" sz="2000" dirty="0" smtClean="0"/>
              <a:t>Developed a smaller number of </a:t>
            </a:r>
            <a:r>
              <a:rPr lang="en-US" sz="2000" dirty="0" err="1" smtClean="0"/>
              <a:t>standardised</a:t>
            </a:r>
            <a:r>
              <a:rPr lang="en-US" sz="2000" dirty="0" smtClean="0"/>
              <a:t> job descriptions to compliment the new model</a:t>
            </a:r>
          </a:p>
          <a:p>
            <a:pPr marL="914400" lvl="1" indent="-457200">
              <a:buAutoNum type="arabicPeriod"/>
            </a:pPr>
            <a:r>
              <a:rPr lang="en-US" sz="2000" dirty="0" smtClean="0"/>
              <a:t>Developed a refreshed Clinical Admin service and taken to senior managers for sign-off</a:t>
            </a:r>
          </a:p>
          <a:p>
            <a:pPr marL="914400" lvl="1" indent="-457200">
              <a:buAutoNum type="arabicPeriod"/>
            </a:pPr>
            <a:r>
              <a:rPr lang="en-US" sz="2000" dirty="0" smtClean="0"/>
              <a:t>Conducted a HR assessment and what this means for current staff</a:t>
            </a:r>
          </a:p>
          <a:p>
            <a:pPr marL="914400" lvl="1" indent="-457200">
              <a:buAutoNum type="arabicPeriod"/>
            </a:pPr>
            <a:r>
              <a:rPr lang="en-US" sz="2000" dirty="0" smtClean="0"/>
              <a:t>Planned what is needed for successful delivery and transition </a:t>
            </a:r>
          </a:p>
          <a:p>
            <a:pPr marL="914400" lvl="1" indent="-457200">
              <a:buAutoNum type="arabicPeriod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endParaRPr lang="en-US" sz="24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GB" sz="2400" dirty="0" smtClean="0"/>
          </a:p>
          <a:p>
            <a:pPr marL="457200" indent="-457200">
              <a:buFont typeface="Arial" pitchFamily="34" charset="0"/>
              <a:buChar char="•"/>
            </a:pPr>
            <a:endParaRPr lang="en-GB" sz="2400" dirty="0" smtClean="0"/>
          </a:p>
          <a:p>
            <a:endParaRPr lang="en-GB" sz="2500" dirty="0">
              <a:latin typeface="+mj-lt"/>
            </a:endParaRPr>
          </a:p>
          <a:p>
            <a:pPr lvl="0"/>
            <a:endParaRPr lang="en-GB" sz="2500" dirty="0" smtClean="0">
              <a:latin typeface="+mj-lt"/>
            </a:endParaRPr>
          </a:p>
          <a:p>
            <a:pPr lvl="0"/>
            <a:endParaRPr lang="en-US" sz="2500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12" name="Content Placeholder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0153" y="3337151"/>
            <a:ext cx="2590133" cy="1526739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0153" y="1156628"/>
            <a:ext cx="2623346" cy="174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92100" y="5689600"/>
            <a:ext cx="12496800" cy="1168400"/>
          </a:xfrm>
          <a:prstGeom prst="rect">
            <a:avLst/>
          </a:prstGeom>
          <a:solidFill>
            <a:srgbClr val="007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771052" y="6012934"/>
            <a:ext cx="29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www.dbth.nhs.uk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6854" y="474309"/>
            <a:ext cx="8573258" cy="828675"/>
          </a:xfrm>
        </p:spPr>
        <p:txBody>
          <a:bodyPr>
            <a:normAutofit fontScale="90000"/>
          </a:bodyPr>
          <a:lstStyle/>
          <a:p>
            <a:r>
              <a:rPr lang="en-US" sz="6000" b="1" spc="-300" dirty="0" smtClean="0">
                <a:solidFill>
                  <a:srgbClr val="0070C9"/>
                </a:solidFill>
                <a:latin typeface="+mn-lt"/>
              </a:rPr>
              <a:t>What will be different</a:t>
            </a:r>
            <a:r>
              <a:rPr lang="en-US" sz="6000" b="1" spc="-300" dirty="0" smtClean="0">
                <a:solidFill>
                  <a:srgbClr val="0070C9"/>
                </a:solidFill>
                <a:latin typeface="+mn-lt"/>
              </a:rPr>
              <a:t>?</a:t>
            </a:r>
            <a:r>
              <a:rPr lang="en-US" sz="6000" spc="-300" dirty="0" smtClean="0">
                <a:solidFill>
                  <a:srgbClr val="0070C9"/>
                </a:solidFill>
                <a:latin typeface="+mn-lt"/>
              </a:rPr>
              <a:t> (1/2)</a:t>
            </a:r>
            <a:endParaRPr lang="en-US" sz="6000" spc="-300" dirty="0">
              <a:solidFill>
                <a:srgbClr val="0070C9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671" y="1545227"/>
            <a:ext cx="7970293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As stated, it was always our goal to reduce the number of job descriptions, which we feel has been achieved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We have also looked at ensuring consistency across roles and what types of tasks are expected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This has resulted in 12 roles (down from a high of 60)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We have proposed changes to job titles but these are not final and we would welcome staffs views and opinions on job titles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400" dirty="0" smtClean="0"/>
          </a:p>
          <a:p>
            <a:pPr marL="457200" indent="-457200">
              <a:buFont typeface="Arial" pitchFamily="34" charset="0"/>
              <a:buChar char="•"/>
            </a:pPr>
            <a:endParaRPr lang="en-GB" sz="2400" dirty="0" smtClean="0"/>
          </a:p>
          <a:p>
            <a:endParaRPr lang="en-GB" sz="2500" dirty="0">
              <a:latin typeface="+mj-lt"/>
            </a:endParaRPr>
          </a:p>
          <a:p>
            <a:pPr lvl="0"/>
            <a:endParaRPr lang="en-GB" sz="2500" dirty="0" smtClean="0">
              <a:latin typeface="+mj-lt"/>
            </a:endParaRPr>
          </a:p>
          <a:p>
            <a:pPr lvl="0"/>
            <a:endParaRPr lang="en-US" sz="2500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12" name="Content Placeholder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9351" y="3227486"/>
            <a:ext cx="2975670" cy="1983780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2952" y="746720"/>
            <a:ext cx="2988468" cy="199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2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92100" y="5689600"/>
            <a:ext cx="12496800" cy="1168400"/>
          </a:xfrm>
          <a:prstGeom prst="rect">
            <a:avLst/>
          </a:prstGeom>
          <a:solidFill>
            <a:srgbClr val="007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771052" y="6012934"/>
            <a:ext cx="29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www.dbth.nhs.uk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6854" y="474309"/>
            <a:ext cx="8573258" cy="828675"/>
          </a:xfrm>
        </p:spPr>
        <p:txBody>
          <a:bodyPr>
            <a:normAutofit fontScale="90000"/>
          </a:bodyPr>
          <a:lstStyle/>
          <a:p>
            <a:r>
              <a:rPr lang="en-US" sz="6000" b="1" spc="-300" dirty="0" smtClean="0">
                <a:solidFill>
                  <a:srgbClr val="0070C9"/>
                </a:solidFill>
                <a:latin typeface="+mn-lt"/>
              </a:rPr>
              <a:t>What will be different</a:t>
            </a:r>
            <a:r>
              <a:rPr lang="en-US" sz="6000" b="1" spc="-300" dirty="0" smtClean="0">
                <a:solidFill>
                  <a:srgbClr val="0070C9"/>
                </a:solidFill>
                <a:latin typeface="+mn-lt"/>
              </a:rPr>
              <a:t>? </a:t>
            </a:r>
            <a:r>
              <a:rPr lang="en-US" sz="6000" spc="-300" dirty="0" smtClean="0">
                <a:solidFill>
                  <a:srgbClr val="0070C9"/>
                </a:solidFill>
                <a:latin typeface="+mn-lt"/>
              </a:rPr>
              <a:t>(2/2)</a:t>
            </a:r>
            <a:endParaRPr lang="en-US" sz="6000" spc="-300" dirty="0">
              <a:solidFill>
                <a:srgbClr val="0070C9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671" y="1545227"/>
            <a:ext cx="7970293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As stated, we do not plan </a:t>
            </a:r>
            <a:r>
              <a:rPr lang="en-US" sz="2400" dirty="0" smtClean="0"/>
              <a:t>to make any members of staff redundant  as part of this process </a:t>
            </a:r>
            <a:r>
              <a:rPr lang="en-US" sz="2400" dirty="0" smtClean="0"/>
              <a:t>and </a:t>
            </a:r>
            <a:r>
              <a:rPr lang="en-US" sz="2400" dirty="0" smtClean="0"/>
              <a:t>will only consider down-banding roles as a final option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We will implement a more substantive career pathway for development with room for apprenticeships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We will bring to an end fixed-term contracts and appoint to substantive </a:t>
            </a:r>
            <a:r>
              <a:rPr lang="en-US" sz="2400" dirty="0" smtClean="0"/>
              <a:t>positions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We will hopefully realize the ambitions as set out at the start of the review – improving the things that work and changing those that don’t. </a:t>
            </a:r>
            <a:endParaRPr lang="en-US" sz="2400" dirty="0"/>
          </a:p>
          <a:p>
            <a:pPr marL="457200" indent="-457200">
              <a:buFont typeface="Arial" pitchFamily="34" charset="0"/>
              <a:buChar char="•"/>
            </a:pPr>
            <a:endParaRPr lang="en-GB" sz="2400" dirty="0" smtClean="0"/>
          </a:p>
          <a:p>
            <a:pPr marL="457200" indent="-457200">
              <a:buFont typeface="Arial" pitchFamily="34" charset="0"/>
              <a:buChar char="•"/>
            </a:pPr>
            <a:endParaRPr lang="en-GB" sz="2400" dirty="0" smtClean="0"/>
          </a:p>
          <a:p>
            <a:endParaRPr lang="en-GB" sz="2500" dirty="0">
              <a:latin typeface="+mj-lt"/>
            </a:endParaRPr>
          </a:p>
          <a:p>
            <a:pPr lvl="0"/>
            <a:endParaRPr lang="en-GB" sz="2500" dirty="0" smtClean="0">
              <a:latin typeface="+mj-lt"/>
            </a:endParaRPr>
          </a:p>
          <a:p>
            <a:pPr lvl="0"/>
            <a:endParaRPr lang="en-US" sz="2500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12" name="Content Placeholder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9351" y="3227486"/>
            <a:ext cx="2975670" cy="1983780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2952" y="746720"/>
            <a:ext cx="2988468" cy="199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6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92100" y="5689600"/>
            <a:ext cx="12496800" cy="1168400"/>
          </a:xfrm>
          <a:prstGeom prst="rect">
            <a:avLst/>
          </a:prstGeom>
          <a:solidFill>
            <a:srgbClr val="007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771052" y="6012934"/>
            <a:ext cx="29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www.dbth.nhs.uk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6854" y="474309"/>
            <a:ext cx="8573258" cy="828675"/>
          </a:xfrm>
        </p:spPr>
        <p:txBody>
          <a:bodyPr>
            <a:normAutofit fontScale="90000"/>
          </a:bodyPr>
          <a:lstStyle/>
          <a:p>
            <a:r>
              <a:rPr lang="en-US" sz="6000" b="1" spc="-300" dirty="0" smtClean="0">
                <a:solidFill>
                  <a:srgbClr val="0070C9"/>
                </a:solidFill>
                <a:latin typeface="+mn-lt"/>
              </a:rPr>
              <a:t>What comes next</a:t>
            </a:r>
            <a:r>
              <a:rPr lang="en-US" sz="6000" b="1" spc="-300" dirty="0" smtClean="0">
                <a:solidFill>
                  <a:srgbClr val="0070C9"/>
                </a:solidFill>
                <a:latin typeface="+mn-lt"/>
              </a:rPr>
              <a:t>? </a:t>
            </a:r>
            <a:r>
              <a:rPr lang="en-US" sz="6000" spc="-300" dirty="0">
                <a:solidFill>
                  <a:srgbClr val="0070C9"/>
                </a:solidFill>
              </a:rPr>
              <a:t>(1/2)</a:t>
            </a:r>
            <a:endParaRPr lang="en-US" sz="6000" b="1" spc="-300" dirty="0">
              <a:solidFill>
                <a:srgbClr val="0070C9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672" y="1545227"/>
            <a:ext cx="7942998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As agreed with staff side representatives we plan to launch a formal consultation with all effected staff in the very near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The consultation process will provide an opportunity for further discussions within your Divisions </a:t>
            </a:r>
            <a:r>
              <a:rPr lang="en-GB" sz="2400" dirty="0" smtClean="0"/>
              <a:t>to </a:t>
            </a:r>
            <a:r>
              <a:rPr lang="en-GB" sz="2400" dirty="0" smtClean="0"/>
              <a:t>allow staff to give feedback and comment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Divisional Management Team will then be asked to review their structures, communicate with staff and consider options to move towards the new structure and operating </a:t>
            </a:r>
            <a:r>
              <a:rPr lang="en-GB" sz="2400" dirty="0" smtClean="0"/>
              <a:t>model</a:t>
            </a:r>
            <a:endParaRPr lang="en-GB" sz="2400" dirty="0" smtClean="0"/>
          </a:p>
          <a:p>
            <a:pPr marL="457200" indent="-457200">
              <a:buFont typeface="Arial" pitchFamily="34" charset="0"/>
              <a:buChar char="•"/>
            </a:pPr>
            <a:endParaRPr lang="en-GB" sz="2400" dirty="0" smtClean="0"/>
          </a:p>
          <a:p>
            <a:endParaRPr lang="en-GB" sz="2500" dirty="0">
              <a:latin typeface="+mj-lt"/>
            </a:endParaRPr>
          </a:p>
          <a:p>
            <a:pPr lvl="0"/>
            <a:endParaRPr lang="en-GB" sz="2500" dirty="0" smtClean="0">
              <a:latin typeface="+mj-lt"/>
            </a:endParaRPr>
          </a:p>
          <a:p>
            <a:pPr lvl="0"/>
            <a:endParaRPr lang="en-US" sz="2500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12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31"/>
          <a:stretch/>
        </p:blipFill>
        <p:spPr>
          <a:xfrm>
            <a:off x="8993874" y="720725"/>
            <a:ext cx="2727546" cy="1992312"/>
          </a:xfr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31"/>
          <a:stretch/>
        </p:blipFill>
        <p:spPr>
          <a:xfrm>
            <a:off x="8993874" y="3223219"/>
            <a:ext cx="2727546" cy="199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2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9775</TotalTime>
  <Words>761</Words>
  <Application>Microsoft Office PowerPoint</Application>
  <PresentationFormat>Custom</PresentationFormat>
  <Paragraphs>114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Introduction</vt:lpstr>
      <vt:lpstr>Where are we now?</vt:lpstr>
      <vt:lpstr>Reasons for the review</vt:lpstr>
      <vt:lpstr>So what have we been doing?</vt:lpstr>
      <vt:lpstr>What then?</vt:lpstr>
      <vt:lpstr>What will be different? (1/2)</vt:lpstr>
      <vt:lpstr>What will be different? (2/2)</vt:lpstr>
      <vt:lpstr>What comes next? (1/2)</vt:lpstr>
      <vt:lpstr>What comes next? (2/2)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Tingle</dc:creator>
  <cp:lastModifiedBy>Adam Tingle</cp:lastModifiedBy>
  <cp:revision>164</cp:revision>
  <cp:lastPrinted>2017-05-04T12:09:53Z</cp:lastPrinted>
  <dcterms:created xsi:type="dcterms:W3CDTF">2017-05-03T17:48:39Z</dcterms:created>
  <dcterms:modified xsi:type="dcterms:W3CDTF">2018-07-26T16:09:05Z</dcterms:modified>
</cp:coreProperties>
</file>