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microsoft.com/office/2020/02/relationships/classificationlabels" Target="docMetadata/LabelInfo.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3"/>
  </p:notesMasterIdLst>
  <p:sldIdLst>
    <p:sldId id="290" r:id="rId2"/>
    <p:sldId id="291" r:id="rId3"/>
    <p:sldId id="296" r:id="rId4"/>
    <p:sldId id="297" r:id="rId5"/>
    <p:sldId id="298" r:id="rId6"/>
    <p:sldId id="302" r:id="rId7"/>
    <p:sldId id="287" r:id="rId8"/>
    <p:sldId id="292" r:id="rId9"/>
    <p:sldId id="293" r:id="rId10"/>
    <p:sldId id="300" r:id="rId11"/>
    <p:sldId id="299" r:id="rId12"/>
  </p:sldIdLst>
  <p:sldSz cx="12192000" cy="6858000"/>
  <p:notesSz cx="6858000" cy="9144000"/>
  <p:defaultTextStyle>
    <a:defPPr marL="0" marR="0" indent="0" algn="l" defTabSz="1219170" rtl="0" fontAlgn="auto" latinLnBrk="1"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defRPr>
    </a:defPPr>
    <a:lvl1pPr marL="0" marR="0" indent="0" algn="l" defTabSz="609585"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j-lt"/>
        <a:ea typeface="+mj-ea"/>
        <a:cs typeface="+mj-cs"/>
        <a:sym typeface="Calibri"/>
      </a:defRPr>
    </a:lvl1pPr>
    <a:lvl2pPr marL="0" marR="0" indent="609585" algn="l" defTabSz="609585"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j-lt"/>
        <a:ea typeface="+mj-ea"/>
        <a:cs typeface="+mj-cs"/>
        <a:sym typeface="Calibri"/>
      </a:defRPr>
    </a:lvl2pPr>
    <a:lvl3pPr marL="0" marR="0" indent="1219170" algn="l" defTabSz="609585"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j-lt"/>
        <a:ea typeface="+mj-ea"/>
        <a:cs typeface="+mj-cs"/>
        <a:sym typeface="Calibri"/>
      </a:defRPr>
    </a:lvl3pPr>
    <a:lvl4pPr marL="0" marR="0" indent="1828754" algn="l" defTabSz="609585"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j-lt"/>
        <a:ea typeface="+mj-ea"/>
        <a:cs typeface="+mj-cs"/>
        <a:sym typeface="Calibri"/>
      </a:defRPr>
    </a:lvl4pPr>
    <a:lvl5pPr marL="0" marR="0" indent="2438339" algn="l" defTabSz="609585"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j-lt"/>
        <a:ea typeface="+mj-ea"/>
        <a:cs typeface="+mj-cs"/>
        <a:sym typeface="Calibri"/>
      </a:defRPr>
    </a:lvl5pPr>
    <a:lvl6pPr marL="0" marR="0" indent="3047924" algn="l" defTabSz="609585"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j-lt"/>
        <a:ea typeface="+mj-ea"/>
        <a:cs typeface="+mj-cs"/>
        <a:sym typeface="Calibri"/>
      </a:defRPr>
    </a:lvl6pPr>
    <a:lvl7pPr marL="0" marR="0" indent="3657509" algn="l" defTabSz="609585"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j-lt"/>
        <a:ea typeface="+mj-ea"/>
        <a:cs typeface="+mj-cs"/>
        <a:sym typeface="Calibri"/>
      </a:defRPr>
    </a:lvl7pPr>
    <a:lvl8pPr marL="0" marR="0" indent="4267093" algn="l" defTabSz="609585"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j-lt"/>
        <a:ea typeface="+mj-ea"/>
        <a:cs typeface="+mj-cs"/>
        <a:sym typeface="Calibri"/>
      </a:defRPr>
    </a:lvl8pPr>
    <a:lvl9pPr marL="0" marR="0" indent="4876678" algn="l" defTabSz="609585"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j-lt"/>
        <a:ea typeface="+mj-ea"/>
        <a:cs typeface="+mj-cs"/>
        <a:sym typeface="Calibri"/>
      </a:defRPr>
    </a:lvl9pPr>
  </p:defaultTextStyle>
  <p:extLst>
    <p:ext uri="{EFAFB233-063F-42B5-8137-9DF3F51BA10A}">
      <p15:sldGuideLst xmlns:p15="http://schemas.microsoft.com/office/powerpoint/2012/main">
        <p15:guide id="1" orient="horz" pos="2880" userDrawn="1">
          <p15:clr>
            <a:srgbClr val="A4A3A4"/>
          </p15:clr>
        </p15:guide>
        <p15:guide id="2" pos="3840" userDrawn="1">
          <p15:clr>
            <a:srgbClr val="A4A3A4"/>
          </p15:clr>
        </p15:guide>
        <p15:guide id="3" orient="horz" pos="2160" userDrawn="1">
          <p15:clr>
            <a:srgbClr val="A4A3A4"/>
          </p15:clr>
        </p15:guide>
        <p15:guide id="12" orient="horz" pos="2069" userDrawn="1">
          <p15:clr>
            <a:srgbClr val="A4A3A4"/>
          </p15:clr>
        </p15:guide>
        <p15:guide id="13" orient="horz" pos="2251" userDrawn="1">
          <p15:clr>
            <a:srgbClr val="A4A3A4"/>
          </p15:clr>
        </p15:guide>
        <p15:guide id="14" orient="horz" pos="2644" userDrawn="1">
          <p15:clr>
            <a:srgbClr val="A4A3A4"/>
          </p15:clr>
        </p15:guide>
        <p15:guide id="18" pos="3719" userDrawn="1">
          <p15:clr>
            <a:srgbClr val="A4A3A4"/>
          </p15:clr>
        </p15:guide>
        <p15:guide id="19" pos="3961" userDrawn="1">
          <p15:clr>
            <a:srgbClr val="A4A3A4"/>
          </p15:clr>
        </p15:guide>
        <p15:guide id="20" pos="3477" userDrawn="1">
          <p15:clr>
            <a:srgbClr val="A4A3A4"/>
          </p15:clr>
        </p15:guide>
        <p15:guide id="21" pos="3235"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700"/>
    <a:srgbClr val="D50C52"/>
    <a:srgbClr val="0295DA"/>
    <a:srgbClr val="D6EA1A"/>
    <a:srgbClr val="B2AE12"/>
    <a:srgbClr val="EAEA2E"/>
    <a:srgbClr val="1908B8"/>
    <a:srgbClr val="0D0460"/>
    <a:srgbClr val="1B08CE"/>
    <a:srgbClr val="2B26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a:tcStyle>
        <a:tcBdr/>
        <a:fill>
          <a:solidFill>
            <a:srgbClr val="E8EBF5"/>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315" autoAdjust="0"/>
    <p:restoredTop sz="93772" autoAdjust="0"/>
  </p:normalViewPr>
  <p:slideViewPr>
    <p:cSldViewPr>
      <p:cViewPr varScale="1">
        <p:scale>
          <a:sx n="81" d="100"/>
          <a:sy n="81" d="100"/>
        </p:scale>
        <p:origin x="1104" y="62"/>
      </p:cViewPr>
      <p:guideLst>
        <p:guide orient="horz" pos="2880"/>
        <p:guide pos="3840"/>
        <p:guide orient="horz" pos="2160"/>
        <p:guide orient="horz" pos="2069"/>
        <p:guide orient="horz" pos="2251"/>
        <p:guide orient="horz" pos="2644"/>
        <p:guide pos="3719"/>
        <p:guide pos="3961"/>
        <p:guide pos="3477"/>
        <p:guide pos="3235"/>
      </p:guideLst>
    </p:cSldViewPr>
  </p:slideViewPr>
  <p:notesTextViewPr>
    <p:cViewPr>
      <p:scale>
        <a:sx n="1" d="1"/>
        <a:sy n="1" d="1"/>
      </p:scale>
      <p:origin x="0" y="0"/>
    </p:cViewPr>
  </p:notesTextViewPr>
  <p:notesViewPr>
    <p:cSldViewPr showGuides="1">
      <p:cViewPr varScale="1">
        <p:scale>
          <a:sx n="127" d="100"/>
          <a:sy n="127" d="100"/>
        </p:scale>
        <p:origin x="-4074" y="-96"/>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7" name="Shape 167"/>
          <p:cNvSpPr>
            <a:spLocks noGrp="1" noRot="1" noChangeAspect="1"/>
          </p:cNvSpPr>
          <p:nvPr>
            <p:ph type="sldImg"/>
          </p:nvPr>
        </p:nvSpPr>
        <p:spPr>
          <a:xfrm>
            <a:off x="381000" y="685800"/>
            <a:ext cx="6096000" cy="3429000"/>
          </a:xfrm>
          <a:prstGeom prst="rect">
            <a:avLst/>
          </a:prstGeom>
        </p:spPr>
        <p:txBody>
          <a:bodyPr/>
          <a:lstStyle/>
          <a:p>
            <a:endParaRPr/>
          </a:p>
        </p:txBody>
      </p:sp>
      <p:sp>
        <p:nvSpPr>
          <p:cNvPr id="168" name="Shape 168"/>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83493881"/>
      </p:ext>
    </p:extLst>
  </p:cSld>
  <p:clrMap bg1="lt1" tx1="dk1" bg2="lt2" tx2="dk2" accent1="accent1" accent2="accent2" accent3="accent3" accent4="accent4" accent5="accent5" accent6="accent6" hlink="hlink" folHlink="folHlink"/>
  <p:notesStyle>
    <a:lvl1pPr latinLnBrk="0">
      <a:defRPr sz="1600">
        <a:latin typeface="+mj-lt"/>
        <a:ea typeface="+mj-ea"/>
        <a:cs typeface="+mj-cs"/>
        <a:sym typeface="Calibri"/>
      </a:defRPr>
    </a:lvl1pPr>
    <a:lvl2pPr indent="304792" latinLnBrk="0">
      <a:defRPr sz="1600">
        <a:latin typeface="+mj-lt"/>
        <a:ea typeface="+mj-ea"/>
        <a:cs typeface="+mj-cs"/>
        <a:sym typeface="Calibri"/>
      </a:defRPr>
    </a:lvl2pPr>
    <a:lvl3pPr indent="609585" latinLnBrk="0">
      <a:defRPr sz="1600">
        <a:latin typeface="+mj-lt"/>
        <a:ea typeface="+mj-ea"/>
        <a:cs typeface="+mj-cs"/>
        <a:sym typeface="Calibri"/>
      </a:defRPr>
    </a:lvl3pPr>
    <a:lvl4pPr indent="914377" latinLnBrk="0">
      <a:defRPr sz="1600">
        <a:latin typeface="+mj-lt"/>
        <a:ea typeface="+mj-ea"/>
        <a:cs typeface="+mj-cs"/>
        <a:sym typeface="Calibri"/>
      </a:defRPr>
    </a:lvl4pPr>
    <a:lvl5pPr indent="1219170" latinLnBrk="0">
      <a:defRPr sz="1600">
        <a:latin typeface="+mj-lt"/>
        <a:ea typeface="+mj-ea"/>
        <a:cs typeface="+mj-cs"/>
        <a:sym typeface="Calibri"/>
      </a:defRPr>
    </a:lvl5pPr>
    <a:lvl6pPr indent="1523962" latinLnBrk="0">
      <a:defRPr sz="1600">
        <a:latin typeface="+mj-lt"/>
        <a:ea typeface="+mj-ea"/>
        <a:cs typeface="+mj-cs"/>
        <a:sym typeface="Calibri"/>
      </a:defRPr>
    </a:lvl6pPr>
    <a:lvl7pPr indent="1828754" latinLnBrk="0">
      <a:defRPr sz="1600">
        <a:latin typeface="+mj-lt"/>
        <a:ea typeface="+mj-ea"/>
        <a:cs typeface="+mj-cs"/>
        <a:sym typeface="Calibri"/>
      </a:defRPr>
    </a:lvl7pPr>
    <a:lvl8pPr indent="2133547" latinLnBrk="0">
      <a:defRPr sz="1600">
        <a:latin typeface="+mj-lt"/>
        <a:ea typeface="+mj-ea"/>
        <a:cs typeface="+mj-cs"/>
        <a:sym typeface="Calibri"/>
      </a:defRPr>
    </a:lvl8pPr>
    <a:lvl9pPr indent="2438339" latinLnBrk="0">
      <a:defRPr sz="1600">
        <a:latin typeface="+mj-lt"/>
        <a:ea typeface="+mj-ea"/>
        <a:cs typeface="+mj-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5632965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6905842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GB" dirty="0"/>
          </a:p>
        </p:txBody>
      </p:sp>
    </p:spTree>
    <p:extLst>
      <p:ext uri="{BB962C8B-B14F-4D97-AF65-F5344CB8AC3E}">
        <p14:creationId xmlns:p14="http://schemas.microsoft.com/office/powerpoint/2010/main" val="20761968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0907266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3867458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23" name="Slide Number"/>
          <p:cNvSpPr txBox="1">
            <a:spLocks noGrp="1"/>
          </p:cNvSpPr>
          <p:nvPr>
            <p:ph type="sldNum" sz="quarter" idx="2"/>
          </p:nvPr>
        </p:nvSpPr>
        <p:spPr>
          <a:xfrm>
            <a:off x="11441871" y="6405331"/>
            <a:ext cx="366764" cy="369332"/>
          </a:xfrm>
          <a:prstGeom prst="rect">
            <a:avLst/>
          </a:prstGeom>
        </p:spPr>
        <p:txBody>
          <a:bodyPr/>
          <a:lstStyle/>
          <a:p>
            <a:fld id="{86CB4B4D-7CA3-9044-876B-883B54F8677D}" type="slidenum">
              <a:t>‹#›</a:t>
            </a:fld>
            <a:endParaRPr/>
          </a:p>
        </p:txBody>
      </p:sp>
      <p:sp>
        <p:nvSpPr>
          <p:cNvPr id="2" name="Title 1"/>
          <p:cNvSpPr>
            <a:spLocks noGrp="1"/>
          </p:cNvSpPr>
          <p:nvPr>
            <p:ph type="title"/>
          </p:nvPr>
        </p:nvSpPr>
        <p:spPr/>
        <p:txBody>
          <a:bodyPr/>
          <a:lstStyle/>
          <a:p>
            <a:r>
              <a:rPr lang="en-US"/>
              <a:t>Click to edit Master title style</a:t>
            </a:r>
            <a:endParaRPr lang="en-GB" dirty="0"/>
          </a:p>
        </p:txBody>
      </p:sp>
      <p:sp>
        <p:nvSpPr>
          <p:cNvPr id="6" name="Content Placeholder 5"/>
          <p:cNvSpPr>
            <a:spLocks noGrp="1"/>
          </p:cNvSpPr>
          <p:nvPr>
            <p:ph sz="quarter" idx="10"/>
          </p:nvPr>
        </p:nvSpPr>
        <p:spPr>
          <a:xfrm>
            <a:off x="371475" y="2312988"/>
            <a:ext cx="11449050" cy="37798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2line and Content">
    <p:spTree>
      <p:nvGrpSpPr>
        <p:cNvPr id="1" name=""/>
        <p:cNvGrpSpPr/>
        <p:nvPr/>
      </p:nvGrpSpPr>
      <p:grpSpPr>
        <a:xfrm>
          <a:off x="0" y="0"/>
          <a:ext cx="0" cy="0"/>
          <a:chOff x="0" y="0"/>
          <a:chExt cx="0" cy="0"/>
        </a:xfrm>
      </p:grpSpPr>
      <p:sp>
        <p:nvSpPr>
          <p:cNvPr id="23" name="Slide Number"/>
          <p:cNvSpPr txBox="1">
            <a:spLocks noGrp="1"/>
          </p:cNvSpPr>
          <p:nvPr>
            <p:ph type="sldNum" sz="quarter" idx="2"/>
          </p:nvPr>
        </p:nvSpPr>
        <p:spPr>
          <a:xfrm>
            <a:off x="11441871" y="6405331"/>
            <a:ext cx="366764" cy="369332"/>
          </a:xfrm>
          <a:prstGeom prst="rect">
            <a:avLst/>
          </a:prstGeom>
        </p:spPr>
        <p:txBody>
          <a:bodyPr/>
          <a:lstStyle/>
          <a:p>
            <a:fld id="{86CB4B4D-7CA3-9044-876B-883B54F8677D}" type="slidenum">
              <a:t>‹#›</a:t>
            </a:fld>
            <a:endParaRPr/>
          </a:p>
        </p:txBody>
      </p:sp>
      <p:sp>
        <p:nvSpPr>
          <p:cNvPr id="4" name="Content Placeholder 3"/>
          <p:cNvSpPr>
            <a:spLocks noGrp="1"/>
          </p:cNvSpPr>
          <p:nvPr>
            <p:ph sz="quarter" idx="10"/>
          </p:nvPr>
        </p:nvSpPr>
        <p:spPr>
          <a:xfrm>
            <a:off x="383118" y="2997200"/>
            <a:ext cx="11425767" cy="3095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3" name="Title 2">
            <a:extLst>
              <a:ext uri="{FF2B5EF4-FFF2-40B4-BE49-F238E27FC236}">
                <a16:creationId xmlns:a16="http://schemas.microsoft.com/office/drawing/2014/main" id="{BC23E75D-83B9-4BE2-80F5-4E71F58BA2B8}"/>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820696768"/>
      </p:ext>
    </p:extLst>
  </p:cSld>
  <p:clrMapOvr>
    <a:masterClrMapping/>
  </p:clrMapOvr>
  <p:transition spd="med"/>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guide id="4" pos="7446" userDrawn="1">
          <p15:clr>
            <a:srgbClr val="FBAE40"/>
          </p15:clr>
        </p15:guide>
        <p15:guide id="5" orient="horz" pos="1661" userDrawn="1">
          <p15:clr>
            <a:srgbClr val="FBAE40"/>
          </p15:clr>
        </p15:guide>
        <p15:guide id="6" orient="horz" pos="188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Section Header">
    <p:spTree>
      <p:nvGrpSpPr>
        <p:cNvPr id="1" name=""/>
        <p:cNvGrpSpPr/>
        <p:nvPr/>
      </p:nvGrpSpPr>
      <p:grpSpPr>
        <a:xfrm>
          <a:off x="0" y="0"/>
          <a:ext cx="0" cy="0"/>
          <a:chOff x="0" y="0"/>
          <a:chExt cx="0" cy="0"/>
        </a:xfrm>
      </p:grpSpPr>
      <p:sp>
        <p:nvSpPr>
          <p:cNvPr id="33" name="Slide Number"/>
          <p:cNvSpPr txBox="1">
            <a:spLocks noGrp="1"/>
          </p:cNvSpPr>
          <p:nvPr>
            <p:ph type="sldNum" sz="quarter" idx="2"/>
          </p:nvPr>
        </p:nvSpPr>
        <p:spPr>
          <a:xfrm>
            <a:off x="11441871" y="6405331"/>
            <a:ext cx="366764" cy="369332"/>
          </a:xfrm>
          <a:prstGeom prst="rect">
            <a:avLst/>
          </a:prstGeom>
        </p:spPr>
        <p:txBody>
          <a:bodyPr/>
          <a:lstStyle/>
          <a:p>
            <a:fld id="{86CB4B4D-7CA3-9044-876B-883B54F8677D}" type="slidenum">
              <a:t>‹#›</a:t>
            </a:fld>
            <a:endParaRPr/>
          </a:p>
        </p:txBody>
      </p:sp>
      <p:sp>
        <p:nvSpPr>
          <p:cNvPr id="2" name="Title 1"/>
          <p:cNvSpPr>
            <a:spLocks noGrp="1"/>
          </p:cNvSpPr>
          <p:nvPr>
            <p:ph type="title"/>
          </p:nvPr>
        </p:nvSpPr>
        <p:spPr/>
        <p:txBody>
          <a:bodyPr/>
          <a:lstStyle/>
          <a:p>
            <a:r>
              <a:rPr lang="en-US"/>
              <a:t>Click to edit Master title style</a:t>
            </a:r>
            <a:endParaRPr lang="en-GB" dirty="0"/>
          </a:p>
        </p:txBody>
      </p:sp>
      <p:sp>
        <p:nvSpPr>
          <p:cNvPr id="4" name="Content Placeholder 3"/>
          <p:cNvSpPr>
            <a:spLocks noGrp="1"/>
          </p:cNvSpPr>
          <p:nvPr>
            <p:ph sz="quarter" idx="10"/>
          </p:nvPr>
        </p:nvSpPr>
        <p:spPr>
          <a:xfrm>
            <a:off x="383118" y="4197351"/>
            <a:ext cx="11425767" cy="16319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Comparison">
    <p:spTree>
      <p:nvGrpSpPr>
        <p:cNvPr id="1" name=""/>
        <p:cNvGrpSpPr/>
        <p:nvPr/>
      </p:nvGrpSpPr>
      <p:grpSpPr>
        <a:xfrm>
          <a:off x="0" y="0"/>
          <a:ext cx="0" cy="0"/>
          <a:chOff x="0" y="0"/>
          <a:chExt cx="0" cy="0"/>
        </a:xfrm>
      </p:grpSpPr>
      <p:sp>
        <p:nvSpPr>
          <p:cNvPr id="54" name="Slide Number"/>
          <p:cNvSpPr txBox="1">
            <a:spLocks noGrp="1"/>
          </p:cNvSpPr>
          <p:nvPr>
            <p:ph type="sldNum" sz="quarter" idx="2"/>
          </p:nvPr>
        </p:nvSpPr>
        <p:spPr>
          <a:xfrm>
            <a:off x="11441871" y="6405331"/>
            <a:ext cx="366764" cy="369332"/>
          </a:xfrm>
          <a:prstGeom prst="rect">
            <a:avLst/>
          </a:prstGeom>
        </p:spPr>
        <p:txBody>
          <a:bodyPr/>
          <a:lstStyle/>
          <a:p>
            <a:fld id="{86CB4B4D-7CA3-9044-876B-883B54F8677D}" type="slidenum">
              <a:t>‹#›</a:t>
            </a:fld>
            <a:endParaRPr/>
          </a:p>
        </p:txBody>
      </p:sp>
      <p:sp>
        <p:nvSpPr>
          <p:cNvPr id="2" name="Title 1"/>
          <p:cNvSpPr>
            <a:spLocks noGrp="1"/>
          </p:cNvSpPr>
          <p:nvPr>
            <p:ph type="title"/>
          </p:nvPr>
        </p:nvSpPr>
        <p:spPr/>
        <p:txBody>
          <a:bodyPr/>
          <a:lstStyle/>
          <a:p>
            <a:r>
              <a:rPr lang="en-US"/>
              <a:t>Click to edit Master title style</a:t>
            </a:r>
            <a:endParaRPr lang="en-GB"/>
          </a:p>
        </p:txBody>
      </p:sp>
      <p:sp>
        <p:nvSpPr>
          <p:cNvPr id="4" name="Content Placeholder 3"/>
          <p:cNvSpPr>
            <a:spLocks noGrp="1"/>
          </p:cNvSpPr>
          <p:nvPr>
            <p:ph sz="quarter" idx="10"/>
          </p:nvPr>
        </p:nvSpPr>
        <p:spPr>
          <a:xfrm>
            <a:off x="383118" y="2312988"/>
            <a:ext cx="5520265" cy="37798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Content Placeholder 3"/>
          <p:cNvSpPr>
            <a:spLocks noGrp="1"/>
          </p:cNvSpPr>
          <p:nvPr>
            <p:ph sz="quarter" idx="11"/>
          </p:nvPr>
        </p:nvSpPr>
        <p:spPr>
          <a:xfrm>
            <a:off x="6275388" y="2319057"/>
            <a:ext cx="5545137" cy="377376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cSld>
  <p:clrMapOvr>
    <a:masterClrMapping/>
  </p:clrMapOvr>
  <p:transition spd="med"/>
  <p:extLst>
    <p:ext uri="{DCECCB84-F9BA-43D5-87BE-67443E8EF086}">
      <p15:sldGuideLst xmlns:p15="http://schemas.microsoft.com/office/powerpoint/2012/main">
        <p15:guide id="1" pos="3727" userDrawn="1">
          <p15:clr>
            <a:srgbClr val="FBAE40"/>
          </p15:clr>
        </p15:guide>
        <p15:guide id="2" pos="3953"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Section Header">
    <p:spTree>
      <p:nvGrpSpPr>
        <p:cNvPr id="1" name=""/>
        <p:cNvGrpSpPr/>
        <p:nvPr/>
      </p:nvGrpSpPr>
      <p:grpSpPr>
        <a:xfrm>
          <a:off x="0" y="0"/>
          <a:ext cx="0" cy="0"/>
          <a:chOff x="0" y="0"/>
          <a:chExt cx="0" cy="0"/>
        </a:xfrm>
      </p:grpSpPr>
      <p:sp>
        <p:nvSpPr>
          <p:cNvPr id="112" name="Slide Number"/>
          <p:cNvSpPr txBox="1">
            <a:spLocks noGrp="1"/>
          </p:cNvSpPr>
          <p:nvPr>
            <p:ph type="sldNum" sz="quarter" idx="2"/>
          </p:nvPr>
        </p:nvSpPr>
        <p:spPr>
          <a:xfrm>
            <a:off x="11441871" y="6405331"/>
            <a:ext cx="366764" cy="369332"/>
          </a:xfrm>
          <a:prstGeom prst="rect">
            <a:avLst/>
          </a:prstGeom>
        </p:spPr>
        <p:txBody>
          <a:bodyPr/>
          <a:lstStyle/>
          <a:p>
            <a:fld id="{86CB4B4D-7CA3-9044-876B-883B54F8677D}" type="slidenum">
              <a:t>‹#›</a:t>
            </a:fld>
            <a:endParaRPr/>
          </a:p>
        </p:txBody>
      </p:sp>
      <p:sp>
        <p:nvSpPr>
          <p:cNvPr id="2" name="Title 1"/>
          <p:cNvSpPr>
            <a:spLocks noGrp="1"/>
          </p:cNvSpPr>
          <p:nvPr>
            <p:ph type="title"/>
          </p:nvPr>
        </p:nvSpPr>
        <p:spPr>
          <a:xfrm>
            <a:off x="383118" y="3105447"/>
            <a:ext cx="11425767" cy="468016"/>
          </a:xfrm>
        </p:spPr>
        <p:txBody>
          <a:bodyPr anchor="b"/>
          <a:lstStyle/>
          <a:p>
            <a:r>
              <a:rPr lang="en-US"/>
              <a:t>Click to edit Master title style</a:t>
            </a:r>
            <a:endParaRPr lang="en-GB" dirty="0"/>
          </a:p>
        </p:txBody>
      </p:sp>
      <p:sp>
        <p:nvSpPr>
          <p:cNvPr id="4" name="Content Placeholder 3"/>
          <p:cNvSpPr>
            <a:spLocks noGrp="1"/>
          </p:cNvSpPr>
          <p:nvPr>
            <p:ph sz="quarter" idx="10"/>
          </p:nvPr>
        </p:nvSpPr>
        <p:spPr>
          <a:xfrm>
            <a:off x="383118" y="4197352"/>
            <a:ext cx="11425767" cy="1631949"/>
          </a:xfrm>
        </p:spPr>
        <p:txBody>
          <a:bodyPr/>
          <a:lstStyle>
            <a:lvl1pPr marL="0" indent="0">
              <a:buNone/>
              <a:defRPr>
                <a:solidFill>
                  <a:srgbClr val="585857"/>
                </a:solidFill>
              </a:defRPr>
            </a:lvl1pPr>
            <a:lvl2pPr marL="239178" indent="-239178">
              <a:defRPr/>
            </a:lvl2pPr>
            <a:lvl3pPr marL="480472" indent="-239178">
              <a:defRPr/>
            </a:lvl3pPr>
            <a:lvl4pPr marL="719649" indent="-239178">
              <a:defRPr/>
            </a:lvl4pPr>
            <a:lvl5pPr marL="958827" indent="-239178">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_Section Header Call-out to other pres.">
    <p:spTree>
      <p:nvGrpSpPr>
        <p:cNvPr id="1" name=""/>
        <p:cNvGrpSpPr/>
        <p:nvPr/>
      </p:nvGrpSpPr>
      <p:grpSpPr>
        <a:xfrm>
          <a:off x="0" y="0"/>
          <a:ext cx="0" cy="0"/>
          <a:chOff x="0" y="0"/>
          <a:chExt cx="0" cy="0"/>
        </a:xfrm>
      </p:grpSpPr>
      <p:sp>
        <p:nvSpPr>
          <p:cNvPr id="112" name="Slide Number"/>
          <p:cNvSpPr txBox="1">
            <a:spLocks noGrp="1"/>
          </p:cNvSpPr>
          <p:nvPr>
            <p:ph type="sldNum" sz="quarter" idx="2"/>
          </p:nvPr>
        </p:nvSpPr>
        <p:spPr>
          <a:xfrm>
            <a:off x="11441871" y="6405331"/>
            <a:ext cx="366764" cy="369332"/>
          </a:xfrm>
          <a:prstGeom prst="rect">
            <a:avLst/>
          </a:prstGeom>
        </p:spPr>
        <p:txBody>
          <a:bodyPr/>
          <a:lstStyle/>
          <a:p>
            <a:fld id="{86CB4B4D-7CA3-9044-876B-883B54F8677D}" type="slidenum">
              <a:t>‹#›</a:t>
            </a:fld>
            <a:endParaRPr/>
          </a:p>
        </p:txBody>
      </p:sp>
      <p:sp>
        <p:nvSpPr>
          <p:cNvPr id="2" name="Title 1"/>
          <p:cNvSpPr>
            <a:spLocks noGrp="1"/>
          </p:cNvSpPr>
          <p:nvPr>
            <p:ph type="title"/>
          </p:nvPr>
        </p:nvSpPr>
        <p:spPr>
          <a:xfrm>
            <a:off x="383119" y="3105447"/>
            <a:ext cx="11425765" cy="468016"/>
          </a:xfrm>
        </p:spPr>
        <p:txBody>
          <a:bodyPr anchor="b"/>
          <a:lstStyle/>
          <a:p>
            <a:r>
              <a:rPr lang="en-US"/>
              <a:t>Click to edit Master title style</a:t>
            </a:r>
            <a:endParaRPr lang="en-GB" dirty="0"/>
          </a:p>
        </p:txBody>
      </p:sp>
      <p:sp>
        <p:nvSpPr>
          <p:cNvPr id="4" name="Content Placeholder 3"/>
          <p:cNvSpPr>
            <a:spLocks noGrp="1"/>
          </p:cNvSpPr>
          <p:nvPr>
            <p:ph sz="quarter" idx="10"/>
          </p:nvPr>
        </p:nvSpPr>
        <p:spPr>
          <a:xfrm>
            <a:off x="383119" y="4197352"/>
            <a:ext cx="11425765" cy="1631949"/>
          </a:xfrm>
        </p:spPr>
        <p:txBody>
          <a:bodyPr/>
          <a:lstStyle>
            <a:lvl1pPr marL="0" indent="0">
              <a:buNone/>
              <a:defRPr>
                <a:solidFill>
                  <a:srgbClr val="585857"/>
                </a:solidFill>
              </a:defRPr>
            </a:lvl1pPr>
            <a:lvl2pPr marL="239178" indent="-239178">
              <a:defRPr/>
            </a:lvl2pPr>
            <a:lvl3pPr marL="480472" indent="-239178">
              <a:defRPr/>
            </a:lvl3pPr>
            <a:lvl4pPr marL="719649" indent="-239178">
              <a:defRPr/>
            </a:lvl4pPr>
            <a:lvl5pPr marL="958827" indent="-239178">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Rectangle 4"/>
          <p:cNvSpPr/>
          <p:nvPr userDrawn="1"/>
        </p:nvSpPr>
        <p:spPr>
          <a:xfrm>
            <a:off x="11088555" y="5541235"/>
            <a:ext cx="1103445" cy="1316765"/>
          </a:xfrm>
          <a:prstGeom prst="rect">
            <a:avLst/>
          </a:prstGeom>
          <a:solidFill>
            <a:srgbClr val="FFFFFF"/>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60959" tIns="60959" rIns="60959" bIns="60959" numCol="1" spcCol="38100" rtlCol="0" anchor="ctr">
            <a:noAutofit/>
          </a:bodyPr>
          <a:lstStyle/>
          <a:p>
            <a:pPr marL="0" marR="0" indent="0" algn="l" defTabSz="609585" rtl="0" fontAlgn="auto" latinLnBrk="0" hangingPunct="0">
              <a:lnSpc>
                <a:spcPct val="100000"/>
              </a:lnSpc>
              <a:spcBef>
                <a:spcPts val="0"/>
              </a:spcBef>
              <a:spcAft>
                <a:spcPts val="0"/>
              </a:spcAft>
              <a:buClrTx/>
              <a:buSzTx/>
              <a:buFontTx/>
              <a:buNone/>
              <a:tabLst/>
            </a:pPr>
            <a:endParaRPr kumimoji="0" lang="en-GB" sz="2400" b="0" i="0" u="none" strike="noStrike" cap="none" spc="0" normalizeH="0" baseline="0">
              <a:ln>
                <a:noFill/>
              </a:ln>
              <a:solidFill>
                <a:srgbClr val="000000"/>
              </a:solidFill>
              <a:effectLst/>
              <a:uFillTx/>
              <a:latin typeface="+mj-lt"/>
              <a:ea typeface="+mj-ea"/>
              <a:cs typeface="+mj-cs"/>
              <a:sym typeface="Calibri"/>
            </a:endParaRPr>
          </a:p>
        </p:txBody>
      </p:sp>
      <p:grpSp>
        <p:nvGrpSpPr>
          <p:cNvPr id="3" name="Group 2"/>
          <p:cNvGrpSpPr/>
          <p:nvPr userDrawn="1"/>
        </p:nvGrpSpPr>
        <p:grpSpPr>
          <a:xfrm>
            <a:off x="11088884" y="5541235"/>
            <a:ext cx="720000" cy="720000"/>
            <a:chOff x="8065225" y="4191544"/>
            <a:chExt cx="720007" cy="540000"/>
          </a:xfrm>
        </p:grpSpPr>
        <p:sp>
          <p:nvSpPr>
            <p:cNvPr id="6" name="Isosceles Triangle 5"/>
            <p:cNvSpPr/>
            <p:nvPr userDrawn="1"/>
          </p:nvSpPr>
          <p:spPr>
            <a:xfrm rot="5400000">
              <a:off x="8155225" y="4101544"/>
              <a:ext cx="540000" cy="720000"/>
            </a:xfrm>
            <a:prstGeom prst="triangle">
              <a:avLst>
                <a:gd name="adj" fmla="val 0"/>
              </a:avLst>
            </a:prstGeom>
            <a:solidFill>
              <a:srgbClr val="D50C52"/>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noAutofit/>
            </a:bodyPr>
            <a:lstStyle/>
            <a:p>
              <a:pPr marL="0" marR="0" indent="0" algn="l" defTabSz="609585" rtl="0" fontAlgn="auto" latinLnBrk="0" hangingPunct="0">
                <a:lnSpc>
                  <a:spcPct val="100000"/>
                </a:lnSpc>
                <a:spcBef>
                  <a:spcPts val="0"/>
                </a:spcBef>
                <a:spcAft>
                  <a:spcPts val="0"/>
                </a:spcAft>
                <a:buClrTx/>
                <a:buSzTx/>
                <a:buFontTx/>
                <a:buNone/>
                <a:tabLst/>
              </a:pPr>
              <a:endParaRPr kumimoji="0" lang="en-GB" sz="2400" b="0" i="0" u="none" strike="noStrike" cap="none" spc="0" normalizeH="0" baseline="0" dirty="0">
                <a:ln>
                  <a:noFill/>
                </a:ln>
                <a:solidFill>
                  <a:srgbClr val="000000"/>
                </a:solidFill>
                <a:effectLst/>
                <a:uFillTx/>
                <a:latin typeface="+mj-lt"/>
                <a:ea typeface="+mj-ea"/>
                <a:cs typeface="+mj-cs"/>
                <a:sym typeface="Calibri"/>
              </a:endParaRPr>
            </a:p>
          </p:txBody>
        </p:sp>
        <p:sp>
          <p:nvSpPr>
            <p:cNvPr id="7" name="Right Arrow 6"/>
            <p:cNvSpPr/>
            <p:nvPr userDrawn="1"/>
          </p:nvSpPr>
          <p:spPr>
            <a:xfrm>
              <a:off x="8208411" y="4299945"/>
              <a:ext cx="576821" cy="294067"/>
            </a:xfrm>
            <a:prstGeom prst="rightArrow">
              <a:avLst/>
            </a:prstGeom>
            <a:solidFill>
              <a:srgbClr val="3AAA35"/>
            </a:solidFill>
            <a:ln w="38100" cap="flat">
              <a:solidFill>
                <a:schemeClr val="bg1"/>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noAutofit/>
            </a:bodyPr>
            <a:lstStyle/>
            <a:p>
              <a:pPr marL="0" marR="0" indent="0" algn="l" defTabSz="609585" rtl="0" fontAlgn="auto" latinLnBrk="0" hangingPunct="0">
                <a:lnSpc>
                  <a:spcPct val="100000"/>
                </a:lnSpc>
                <a:spcBef>
                  <a:spcPts val="0"/>
                </a:spcBef>
                <a:spcAft>
                  <a:spcPts val="0"/>
                </a:spcAft>
                <a:buClrTx/>
                <a:buSzTx/>
                <a:buFontTx/>
                <a:buNone/>
                <a:tabLst/>
              </a:pPr>
              <a:endParaRPr kumimoji="0" lang="en-GB" sz="2400" b="0" i="0" u="none" strike="noStrike" cap="none" spc="0" normalizeH="0" baseline="0">
                <a:ln>
                  <a:noFill/>
                </a:ln>
                <a:solidFill>
                  <a:srgbClr val="000000"/>
                </a:solidFill>
                <a:effectLst/>
                <a:uFillTx/>
                <a:latin typeface="+mj-lt"/>
                <a:ea typeface="+mj-ea"/>
                <a:cs typeface="+mj-cs"/>
                <a:sym typeface="Calibri"/>
              </a:endParaRPr>
            </a:p>
          </p:txBody>
        </p:sp>
      </p:grpSp>
    </p:spTree>
    <p:extLst>
      <p:ext uri="{BB962C8B-B14F-4D97-AF65-F5344CB8AC3E}">
        <p14:creationId xmlns:p14="http://schemas.microsoft.com/office/powerpoint/2010/main" val="1565587215"/>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Two Content">
    <p:spTree>
      <p:nvGrpSpPr>
        <p:cNvPr id="1" name=""/>
        <p:cNvGrpSpPr/>
        <p:nvPr/>
      </p:nvGrpSpPr>
      <p:grpSpPr>
        <a:xfrm>
          <a:off x="0" y="0"/>
          <a:ext cx="0" cy="0"/>
          <a:chOff x="0" y="0"/>
          <a:chExt cx="0" cy="0"/>
        </a:xfrm>
      </p:grpSpPr>
      <p:sp>
        <p:nvSpPr>
          <p:cNvPr id="122" name="Slide Number"/>
          <p:cNvSpPr txBox="1">
            <a:spLocks noGrp="1"/>
          </p:cNvSpPr>
          <p:nvPr>
            <p:ph type="sldNum" sz="quarter" idx="2"/>
          </p:nvPr>
        </p:nvSpPr>
        <p:spPr>
          <a:xfrm>
            <a:off x="11441871" y="6405331"/>
            <a:ext cx="366764" cy="369332"/>
          </a:xfrm>
          <a:prstGeom prst="rect">
            <a:avLst/>
          </a:prstGeom>
        </p:spPr>
        <p:txBody>
          <a:bodyPr/>
          <a:lstStyle/>
          <a:p>
            <a:fld id="{86CB4B4D-7CA3-9044-876B-883B54F8677D}" type="slidenum">
              <a:t>‹#›</a:t>
            </a:fld>
            <a:endParaRPr/>
          </a:p>
        </p:txBody>
      </p:sp>
      <p:sp>
        <p:nvSpPr>
          <p:cNvPr id="3" name="Title 2"/>
          <p:cNvSpPr>
            <a:spLocks noGrp="1"/>
          </p:cNvSpPr>
          <p:nvPr>
            <p:ph type="title"/>
          </p:nvPr>
        </p:nvSpPr>
        <p:spPr/>
        <p:txBody>
          <a:bodyPr/>
          <a:lstStyle/>
          <a:p>
            <a:r>
              <a:rPr lang="en-US"/>
              <a:t>Click to edit Master title style</a:t>
            </a:r>
            <a:endParaRPr lang="en-GB"/>
          </a:p>
        </p:txBody>
      </p:sp>
      <p:sp>
        <p:nvSpPr>
          <p:cNvPr id="5" name="Content Placeholder 4"/>
          <p:cNvSpPr>
            <a:spLocks noGrp="1"/>
          </p:cNvSpPr>
          <p:nvPr>
            <p:ph sz="quarter" idx="10"/>
          </p:nvPr>
        </p:nvSpPr>
        <p:spPr>
          <a:xfrm>
            <a:off x="383117" y="2468033"/>
            <a:ext cx="5520267" cy="33612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Content Placeholder 6"/>
          <p:cNvSpPr>
            <a:spLocks noGrp="1"/>
          </p:cNvSpPr>
          <p:nvPr>
            <p:ph sz="quarter" idx="11"/>
          </p:nvPr>
        </p:nvSpPr>
        <p:spPr>
          <a:xfrm>
            <a:off x="6288617" y="2468033"/>
            <a:ext cx="5520267" cy="33612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142" name="Slide Number"/>
          <p:cNvSpPr txBox="1">
            <a:spLocks noGrp="1"/>
          </p:cNvSpPr>
          <p:nvPr>
            <p:ph type="sldNum" sz="quarter" idx="2"/>
          </p:nvPr>
        </p:nvSpPr>
        <p:spPr>
          <a:xfrm>
            <a:off x="11441871" y="6405331"/>
            <a:ext cx="366764" cy="369332"/>
          </a:xfrm>
          <a:prstGeom prst="rect">
            <a:avLst/>
          </a:prstGeom>
        </p:spPr>
        <p:txBody>
          <a:bodyPr/>
          <a:lstStyle/>
          <a:p>
            <a:fld id="{86CB4B4D-7CA3-9044-876B-883B54F8677D}" type="slidenum">
              <a:t>‹#›</a:t>
            </a:fld>
            <a:endParaRPr/>
          </a:p>
        </p:txBody>
      </p:sp>
      <p:sp>
        <p:nvSpPr>
          <p:cNvPr id="3" name="Title 2"/>
          <p:cNvSpPr>
            <a:spLocks noGrp="1"/>
          </p:cNvSpPr>
          <p:nvPr>
            <p:ph type="title"/>
          </p:nvPr>
        </p:nvSpPr>
        <p:spPr/>
        <p:txBody>
          <a:bodyPr/>
          <a:lstStyle/>
          <a:p>
            <a:r>
              <a:rPr lang="en-US"/>
              <a:t>Click to edit Master title style</a:t>
            </a:r>
            <a:endParaRPr lang="en-GB"/>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Content with Caption">
    <p:spTree>
      <p:nvGrpSpPr>
        <p:cNvPr id="1" name=""/>
        <p:cNvGrpSpPr/>
        <p:nvPr/>
      </p:nvGrpSpPr>
      <p:grpSpPr>
        <a:xfrm>
          <a:off x="0" y="0"/>
          <a:ext cx="0" cy="0"/>
          <a:chOff x="0" y="0"/>
          <a:chExt cx="0" cy="0"/>
        </a:xfrm>
      </p:grpSpPr>
      <p:sp>
        <p:nvSpPr>
          <p:cNvPr id="161" name="Slide Number"/>
          <p:cNvSpPr txBox="1">
            <a:spLocks noGrp="1"/>
          </p:cNvSpPr>
          <p:nvPr>
            <p:ph type="sldNum" sz="quarter" idx="2"/>
          </p:nvPr>
        </p:nvSpPr>
        <p:spPr>
          <a:xfrm>
            <a:off x="11441871" y="6405331"/>
            <a:ext cx="366764" cy="369332"/>
          </a:xfrm>
          <a:prstGeom prst="rect">
            <a:avLst/>
          </a:prstGeom>
        </p:spPr>
        <p:txBody>
          <a:bodyPr/>
          <a:lstStyle/>
          <a:p>
            <a:fld id="{86CB4B4D-7CA3-9044-876B-883B54F8677D}" type="slidenum">
              <a:t>‹#›</a:t>
            </a:fld>
            <a:endParaRPr/>
          </a:p>
        </p:txBody>
      </p:sp>
      <p:sp>
        <p:nvSpPr>
          <p:cNvPr id="4" name="Content Placeholder 3"/>
          <p:cNvSpPr>
            <a:spLocks noGrp="1"/>
          </p:cNvSpPr>
          <p:nvPr>
            <p:ph sz="quarter" idx="10"/>
          </p:nvPr>
        </p:nvSpPr>
        <p:spPr>
          <a:xfrm>
            <a:off x="383118" y="3284540"/>
            <a:ext cx="4751916" cy="25447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Content Placeholder 5"/>
          <p:cNvSpPr>
            <a:spLocks noGrp="1"/>
          </p:cNvSpPr>
          <p:nvPr>
            <p:ph sz="quarter" idx="11"/>
          </p:nvPr>
        </p:nvSpPr>
        <p:spPr>
          <a:xfrm>
            <a:off x="5520268" y="1555750"/>
            <a:ext cx="6288616" cy="42735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Title 6"/>
          <p:cNvSpPr>
            <a:spLocks noGrp="1"/>
          </p:cNvSpPr>
          <p:nvPr>
            <p:ph type="title"/>
          </p:nvPr>
        </p:nvSpPr>
        <p:spPr>
          <a:xfrm>
            <a:off x="383118" y="1555751"/>
            <a:ext cx="4751916" cy="1260475"/>
          </a:xfrm>
        </p:spPr>
        <p:txBody>
          <a:bodyPr/>
          <a:lstStyle/>
          <a:p>
            <a:r>
              <a:rPr lang="en-US"/>
              <a:t>Click to edit Master title style</a:t>
            </a:r>
            <a:endParaRPr lang="en-GB" dirty="0"/>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Title Text"/>
          <p:cNvSpPr txBox="1">
            <a:spLocks noGrp="1"/>
          </p:cNvSpPr>
          <p:nvPr>
            <p:ph type="title"/>
          </p:nvPr>
        </p:nvSpPr>
        <p:spPr>
          <a:xfrm>
            <a:off x="379023" y="368300"/>
            <a:ext cx="11425767" cy="39640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t" anchorCtr="0"/>
          <a:lstStyle/>
          <a:p>
            <a:r>
              <a:rPr dirty="0"/>
              <a:t>Title Text</a:t>
            </a:r>
          </a:p>
        </p:txBody>
      </p:sp>
      <p:sp>
        <p:nvSpPr>
          <p:cNvPr id="5" name="Body Level One…"/>
          <p:cNvSpPr txBox="1">
            <a:spLocks noGrp="1"/>
          </p:cNvSpPr>
          <p:nvPr>
            <p:ph type="body" idx="1"/>
          </p:nvPr>
        </p:nvSpPr>
        <p:spPr>
          <a:xfrm>
            <a:off x="370320" y="1160463"/>
            <a:ext cx="11450205" cy="532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50" r:id="rId1"/>
    <p:sldLayoutId id="2147483665" r:id="rId2"/>
    <p:sldLayoutId id="2147483651" r:id="rId3"/>
    <p:sldLayoutId id="2147483653" r:id="rId4"/>
    <p:sldLayoutId id="2147483659" r:id="rId5"/>
    <p:sldLayoutId id="2147483666" r:id="rId6"/>
    <p:sldLayoutId id="2147483660" r:id="rId7"/>
    <p:sldLayoutId id="2147483662" r:id="rId8"/>
    <p:sldLayoutId id="2147483664" r:id="rId9"/>
  </p:sldLayoutIdLst>
  <p:transition spd="med"/>
  <p:txStyles>
    <p:titleStyle>
      <a:lvl1pPr marL="0" marR="0" indent="0" algn="l" defTabSz="1219170" rtl="0" eaLnBrk="1" latinLnBrk="0" hangingPunct="1">
        <a:lnSpc>
          <a:spcPct val="100000"/>
        </a:lnSpc>
        <a:spcBef>
          <a:spcPts val="0"/>
        </a:spcBef>
        <a:spcAft>
          <a:spcPts val="0"/>
        </a:spcAft>
        <a:buClrTx/>
        <a:buSzTx/>
        <a:buFontTx/>
        <a:buNone/>
        <a:tabLst/>
        <a:defRPr sz="3000" b="1" i="0" u="none" strike="noStrike" kern="1200" cap="none" spc="0" baseline="0">
          <a:ln>
            <a:noFill/>
          </a:ln>
          <a:solidFill>
            <a:schemeClr val="accent1"/>
          </a:solidFill>
          <a:uFillTx/>
          <a:latin typeface="Arial" panose="020B0604020202020204" pitchFamily="34" charset="0"/>
          <a:ea typeface="Arial" panose="020B0604020202020204" pitchFamily="34" charset="0"/>
          <a:cs typeface="Arial" panose="020B0604020202020204" pitchFamily="34" charset="0"/>
          <a:sym typeface="Calibri Light"/>
        </a:defRPr>
      </a:lvl1pPr>
      <a:lvl2pPr marL="0" marR="0" indent="0" algn="l" defTabSz="1219170" rtl="0" eaLnBrk="1" latinLnBrk="0" hangingPunct="1">
        <a:lnSpc>
          <a:spcPct val="90000"/>
        </a:lnSpc>
        <a:spcBef>
          <a:spcPts val="0"/>
        </a:spcBef>
        <a:spcAft>
          <a:spcPts val="0"/>
        </a:spcAft>
        <a:buClrTx/>
        <a:buSzTx/>
        <a:buFontTx/>
        <a:buNone/>
        <a:tabLst/>
        <a:defRPr sz="5867" b="0" i="0" u="none" strike="noStrike" cap="none" spc="0" baseline="0">
          <a:ln>
            <a:noFill/>
          </a:ln>
          <a:solidFill>
            <a:srgbClr val="000000"/>
          </a:solidFill>
          <a:uFillTx/>
          <a:latin typeface="Calibri Light"/>
          <a:ea typeface="Calibri Light"/>
          <a:cs typeface="Calibri Light"/>
          <a:sym typeface="Calibri Light"/>
        </a:defRPr>
      </a:lvl2pPr>
      <a:lvl3pPr marL="0" marR="0" indent="0" algn="l" defTabSz="1219170" rtl="0" eaLnBrk="1" latinLnBrk="0" hangingPunct="1">
        <a:lnSpc>
          <a:spcPct val="90000"/>
        </a:lnSpc>
        <a:spcBef>
          <a:spcPts val="0"/>
        </a:spcBef>
        <a:spcAft>
          <a:spcPts val="0"/>
        </a:spcAft>
        <a:buClrTx/>
        <a:buSzTx/>
        <a:buFontTx/>
        <a:buNone/>
        <a:tabLst/>
        <a:defRPr sz="5867" b="0" i="0" u="none" strike="noStrike" cap="none" spc="0" baseline="0">
          <a:ln>
            <a:noFill/>
          </a:ln>
          <a:solidFill>
            <a:srgbClr val="000000"/>
          </a:solidFill>
          <a:uFillTx/>
          <a:latin typeface="Calibri Light"/>
          <a:ea typeface="Calibri Light"/>
          <a:cs typeface="Calibri Light"/>
          <a:sym typeface="Calibri Light"/>
        </a:defRPr>
      </a:lvl3pPr>
      <a:lvl4pPr marL="0" marR="0" indent="0" algn="l" defTabSz="1219170" rtl="0" eaLnBrk="1" latinLnBrk="0" hangingPunct="1">
        <a:lnSpc>
          <a:spcPct val="90000"/>
        </a:lnSpc>
        <a:spcBef>
          <a:spcPts val="0"/>
        </a:spcBef>
        <a:spcAft>
          <a:spcPts val="0"/>
        </a:spcAft>
        <a:buClrTx/>
        <a:buSzTx/>
        <a:buFontTx/>
        <a:buNone/>
        <a:tabLst/>
        <a:defRPr sz="5867" b="0" i="0" u="none" strike="noStrike" cap="none" spc="0" baseline="0">
          <a:ln>
            <a:noFill/>
          </a:ln>
          <a:solidFill>
            <a:srgbClr val="000000"/>
          </a:solidFill>
          <a:uFillTx/>
          <a:latin typeface="Calibri Light"/>
          <a:ea typeface="Calibri Light"/>
          <a:cs typeface="Calibri Light"/>
          <a:sym typeface="Calibri Light"/>
        </a:defRPr>
      </a:lvl4pPr>
      <a:lvl5pPr marL="0" marR="0" indent="0" algn="l" defTabSz="1219170" rtl="0" eaLnBrk="1" latinLnBrk="0" hangingPunct="1">
        <a:lnSpc>
          <a:spcPct val="90000"/>
        </a:lnSpc>
        <a:spcBef>
          <a:spcPts val="0"/>
        </a:spcBef>
        <a:spcAft>
          <a:spcPts val="0"/>
        </a:spcAft>
        <a:buClrTx/>
        <a:buSzTx/>
        <a:buFontTx/>
        <a:buNone/>
        <a:tabLst/>
        <a:defRPr sz="5867" b="0" i="0" u="none" strike="noStrike" cap="none" spc="0" baseline="0">
          <a:ln>
            <a:noFill/>
          </a:ln>
          <a:solidFill>
            <a:srgbClr val="000000"/>
          </a:solidFill>
          <a:uFillTx/>
          <a:latin typeface="Calibri Light"/>
          <a:ea typeface="Calibri Light"/>
          <a:cs typeface="Calibri Light"/>
          <a:sym typeface="Calibri Light"/>
        </a:defRPr>
      </a:lvl5pPr>
      <a:lvl6pPr marL="0" marR="0" indent="0" algn="l" defTabSz="1219170" rtl="0" eaLnBrk="1" latinLnBrk="0" hangingPunct="1">
        <a:lnSpc>
          <a:spcPct val="90000"/>
        </a:lnSpc>
        <a:spcBef>
          <a:spcPts val="0"/>
        </a:spcBef>
        <a:spcAft>
          <a:spcPts val="0"/>
        </a:spcAft>
        <a:buClrTx/>
        <a:buSzTx/>
        <a:buFontTx/>
        <a:buNone/>
        <a:tabLst/>
        <a:defRPr sz="5867" b="0" i="0" u="none" strike="noStrike" cap="none" spc="0" baseline="0">
          <a:ln>
            <a:noFill/>
          </a:ln>
          <a:solidFill>
            <a:srgbClr val="000000"/>
          </a:solidFill>
          <a:uFillTx/>
          <a:latin typeface="Calibri Light"/>
          <a:ea typeface="Calibri Light"/>
          <a:cs typeface="Calibri Light"/>
          <a:sym typeface="Calibri Light"/>
        </a:defRPr>
      </a:lvl6pPr>
      <a:lvl7pPr marL="0" marR="0" indent="0" algn="l" defTabSz="1219170" rtl="0" eaLnBrk="1" latinLnBrk="0" hangingPunct="1">
        <a:lnSpc>
          <a:spcPct val="90000"/>
        </a:lnSpc>
        <a:spcBef>
          <a:spcPts val="0"/>
        </a:spcBef>
        <a:spcAft>
          <a:spcPts val="0"/>
        </a:spcAft>
        <a:buClrTx/>
        <a:buSzTx/>
        <a:buFontTx/>
        <a:buNone/>
        <a:tabLst/>
        <a:defRPr sz="5867" b="0" i="0" u="none" strike="noStrike" cap="none" spc="0" baseline="0">
          <a:ln>
            <a:noFill/>
          </a:ln>
          <a:solidFill>
            <a:srgbClr val="000000"/>
          </a:solidFill>
          <a:uFillTx/>
          <a:latin typeface="Calibri Light"/>
          <a:ea typeface="Calibri Light"/>
          <a:cs typeface="Calibri Light"/>
          <a:sym typeface="Calibri Light"/>
        </a:defRPr>
      </a:lvl7pPr>
      <a:lvl8pPr marL="0" marR="0" indent="0" algn="l" defTabSz="1219170" rtl="0" eaLnBrk="1" latinLnBrk="0" hangingPunct="1">
        <a:lnSpc>
          <a:spcPct val="90000"/>
        </a:lnSpc>
        <a:spcBef>
          <a:spcPts val="0"/>
        </a:spcBef>
        <a:spcAft>
          <a:spcPts val="0"/>
        </a:spcAft>
        <a:buClrTx/>
        <a:buSzTx/>
        <a:buFontTx/>
        <a:buNone/>
        <a:tabLst/>
        <a:defRPr sz="5867" b="0" i="0" u="none" strike="noStrike" cap="none" spc="0" baseline="0">
          <a:ln>
            <a:noFill/>
          </a:ln>
          <a:solidFill>
            <a:srgbClr val="000000"/>
          </a:solidFill>
          <a:uFillTx/>
          <a:latin typeface="Calibri Light"/>
          <a:ea typeface="Calibri Light"/>
          <a:cs typeface="Calibri Light"/>
          <a:sym typeface="Calibri Light"/>
        </a:defRPr>
      </a:lvl8pPr>
      <a:lvl9pPr marL="0" marR="0" indent="0" algn="l" defTabSz="1219170" rtl="0" eaLnBrk="1" latinLnBrk="0" hangingPunct="1">
        <a:lnSpc>
          <a:spcPct val="90000"/>
        </a:lnSpc>
        <a:spcBef>
          <a:spcPts val="0"/>
        </a:spcBef>
        <a:spcAft>
          <a:spcPts val="0"/>
        </a:spcAft>
        <a:buClrTx/>
        <a:buSzTx/>
        <a:buFontTx/>
        <a:buNone/>
        <a:tabLst/>
        <a:defRPr sz="5867" b="0" i="0" u="none" strike="noStrike" cap="none" spc="0" baseline="0">
          <a:ln>
            <a:noFill/>
          </a:ln>
          <a:solidFill>
            <a:srgbClr val="000000"/>
          </a:solidFill>
          <a:uFillTx/>
          <a:latin typeface="Calibri Light"/>
          <a:ea typeface="Calibri Light"/>
          <a:cs typeface="Calibri Light"/>
          <a:sym typeface="Calibri Light"/>
        </a:defRPr>
      </a:lvl9pPr>
    </p:titleStyle>
    <p:bodyStyle>
      <a:lvl1pPr marL="239178" marR="0" indent="-239178" algn="l" defTabSz="1219170" rtl="0" eaLnBrk="1" latinLnBrk="0" hangingPunct="1">
        <a:lnSpc>
          <a:spcPct val="100000"/>
        </a:lnSpc>
        <a:spcBef>
          <a:spcPts val="800"/>
        </a:spcBef>
        <a:spcAft>
          <a:spcPts val="0"/>
        </a:spcAft>
        <a:buClr>
          <a:srgbClr val="37A7DF"/>
        </a:buClr>
        <a:buSzPct val="100000"/>
        <a:buFont typeface="Arial"/>
        <a:buChar char="•"/>
        <a:tabLst/>
        <a:defRPr sz="2800" b="0" i="0" u="none" strike="noStrike" kern="1200" cap="none" spc="0" baseline="0">
          <a:ln>
            <a:noFill/>
          </a:ln>
          <a:solidFill>
            <a:srgbClr val="000000"/>
          </a:solidFill>
          <a:uFillTx/>
          <a:latin typeface="Arial" panose="020B0604020202020204" pitchFamily="34" charset="0"/>
          <a:ea typeface="+mj-ea"/>
          <a:cs typeface="Arial" panose="020B0604020202020204" pitchFamily="34" charset="0"/>
          <a:sym typeface="Calibri"/>
        </a:defRPr>
      </a:lvl1pPr>
      <a:lvl2pPr marL="478355" marR="0" indent="-239178" algn="l" defTabSz="1219170" rtl="0" eaLnBrk="1" latinLnBrk="0" hangingPunct="1">
        <a:lnSpc>
          <a:spcPct val="100000"/>
        </a:lnSpc>
        <a:spcBef>
          <a:spcPts val="800"/>
        </a:spcBef>
        <a:spcAft>
          <a:spcPts val="0"/>
        </a:spcAft>
        <a:buClr>
          <a:srgbClr val="37A7DF"/>
        </a:buClr>
        <a:buSzPct val="100000"/>
        <a:buFont typeface="Arial"/>
        <a:buChar char="•"/>
        <a:tabLst/>
        <a:defRPr sz="2800" b="0" i="0" u="none" strike="noStrike" kern="1200" cap="none" spc="0" baseline="0">
          <a:ln>
            <a:noFill/>
          </a:ln>
          <a:solidFill>
            <a:srgbClr val="000000"/>
          </a:solidFill>
          <a:uFillTx/>
          <a:latin typeface="Arial" panose="020B0604020202020204" pitchFamily="34" charset="0"/>
          <a:ea typeface="+mj-ea"/>
          <a:cs typeface="Arial" panose="020B0604020202020204" pitchFamily="34" charset="0"/>
          <a:sym typeface="Calibri"/>
        </a:defRPr>
      </a:lvl2pPr>
      <a:lvl3pPr marL="717533" marR="0" indent="-239178" algn="l" defTabSz="1219170" rtl="0" eaLnBrk="1" latinLnBrk="0" hangingPunct="1">
        <a:lnSpc>
          <a:spcPct val="100000"/>
        </a:lnSpc>
        <a:spcBef>
          <a:spcPts val="800"/>
        </a:spcBef>
        <a:spcAft>
          <a:spcPts val="0"/>
        </a:spcAft>
        <a:buClr>
          <a:srgbClr val="37A7DF"/>
        </a:buClr>
        <a:buSzPct val="100000"/>
        <a:buFont typeface="Arial"/>
        <a:buChar char="•"/>
        <a:tabLst/>
        <a:defRPr sz="2800" b="0" i="0" u="none" strike="noStrike" kern="1200" cap="none" spc="0" baseline="0">
          <a:ln>
            <a:noFill/>
          </a:ln>
          <a:solidFill>
            <a:srgbClr val="000000"/>
          </a:solidFill>
          <a:uFillTx/>
          <a:latin typeface="Arial" panose="020B0604020202020204" pitchFamily="34" charset="0"/>
          <a:ea typeface="+mj-ea"/>
          <a:cs typeface="Arial" panose="020B0604020202020204" pitchFamily="34" charset="0"/>
          <a:sym typeface="Calibri"/>
        </a:defRPr>
      </a:lvl3pPr>
      <a:lvl4pPr marL="956709" marR="0" indent="-239178" algn="l" defTabSz="1219170" rtl="0" eaLnBrk="1" latinLnBrk="0" hangingPunct="1">
        <a:lnSpc>
          <a:spcPct val="100000"/>
        </a:lnSpc>
        <a:spcBef>
          <a:spcPts val="800"/>
        </a:spcBef>
        <a:spcAft>
          <a:spcPts val="0"/>
        </a:spcAft>
        <a:buClr>
          <a:srgbClr val="37A7DF"/>
        </a:buClr>
        <a:buSzPct val="100000"/>
        <a:buFont typeface="Arial"/>
        <a:buChar char="•"/>
        <a:tabLst/>
        <a:defRPr sz="2800" b="0" i="0" u="none" strike="noStrike" kern="1200" cap="none" spc="0" baseline="0">
          <a:ln>
            <a:noFill/>
          </a:ln>
          <a:solidFill>
            <a:srgbClr val="000000"/>
          </a:solidFill>
          <a:uFillTx/>
          <a:latin typeface="Arial" panose="020B0604020202020204" pitchFamily="34" charset="0"/>
          <a:ea typeface="+mj-ea"/>
          <a:cs typeface="Arial" panose="020B0604020202020204" pitchFamily="34" charset="0"/>
          <a:sym typeface="Calibri"/>
        </a:defRPr>
      </a:lvl4pPr>
      <a:lvl5pPr marL="1195887" marR="0" indent="-239178" algn="l" defTabSz="1219170" rtl="0" eaLnBrk="1" latinLnBrk="0" hangingPunct="1">
        <a:lnSpc>
          <a:spcPct val="100000"/>
        </a:lnSpc>
        <a:spcBef>
          <a:spcPts val="800"/>
        </a:spcBef>
        <a:spcAft>
          <a:spcPts val="0"/>
        </a:spcAft>
        <a:buClr>
          <a:srgbClr val="37A7DF"/>
        </a:buClr>
        <a:buSzPct val="100000"/>
        <a:buFont typeface="Arial"/>
        <a:buChar char="•"/>
        <a:tabLst/>
        <a:defRPr sz="2800" b="0" i="0" u="none" strike="noStrike" kern="1200" cap="none" spc="0" baseline="0">
          <a:ln>
            <a:noFill/>
          </a:ln>
          <a:solidFill>
            <a:srgbClr val="000000"/>
          </a:solidFill>
          <a:uFillTx/>
          <a:latin typeface="Arial" panose="020B0604020202020204" pitchFamily="34" charset="0"/>
          <a:ea typeface="+mj-ea"/>
          <a:cs typeface="Arial" panose="020B0604020202020204" pitchFamily="34" charset="0"/>
          <a:sym typeface="Calibri"/>
        </a:defRPr>
      </a:lvl5pPr>
      <a:lvl6pPr marL="3522045" marR="0" indent="-474121" algn="l" defTabSz="1219170" rtl="0" eaLnBrk="1" latinLnBrk="0" hangingPunct="1">
        <a:lnSpc>
          <a:spcPct val="90000"/>
        </a:lnSpc>
        <a:spcBef>
          <a:spcPts val="1333"/>
        </a:spcBef>
        <a:spcAft>
          <a:spcPts val="0"/>
        </a:spcAft>
        <a:buClrTx/>
        <a:buSzPct val="100000"/>
        <a:buFont typeface="Arial"/>
        <a:buChar char="•"/>
        <a:tabLst/>
        <a:defRPr sz="3733" b="0" i="0" u="none" strike="noStrike" cap="none" spc="0" baseline="0">
          <a:ln>
            <a:noFill/>
          </a:ln>
          <a:solidFill>
            <a:srgbClr val="000000"/>
          </a:solidFill>
          <a:uFillTx/>
          <a:latin typeface="+mj-lt"/>
          <a:ea typeface="+mj-ea"/>
          <a:cs typeface="+mj-cs"/>
          <a:sym typeface="Calibri"/>
        </a:defRPr>
      </a:lvl6pPr>
      <a:lvl7pPr marL="4131630" marR="0" indent="-474121" algn="l" defTabSz="1219170" rtl="0" eaLnBrk="1" latinLnBrk="0" hangingPunct="1">
        <a:lnSpc>
          <a:spcPct val="90000"/>
        </a:lnSpc>
        <a:spcBef>
          <a:spcPts val="1333"/>
        </a:spcBef>
        <a:spcAft>
          <a:spcPts val="0"/>
        </a:spcAft>
        <a:buClrTx/>
        <a:buSzPct val="100000"/>
        <a:buFont typeface="Arial"/>
        <a:buChar char="•"/>
        <a:tabLst/>
        <a:defRPr sz="3733" b="0" i="0" u="none" strike="noStrike" cap="none" spc="0" baseline="0">
          <a:ln>
            <a:noFill/>
          </a:ln>
          <a:solidFill>
            <a:srgbClr val="000000"/>
          </a:solidFill>
          <a:uFillTx/>
          <a:latin typeface="+mj-lt"/>
          <a:ea typeface="+mj-ea"/>
          <a:cs typeface="+mj-cs"/>
          <a:sym typeface="Calibri"/>
        </a:defRPr>
      </a:lvl7pPr>
      <a:lvl8pPr marL="4741215" marR="0" indent="-474121" algn="l" defTabSz="1219170" rtl="0" eaLnBrk="1" latinLnBrk="0" hangingPunct="1">
        <a:lnSpc>
          <a:spcPct val="90000"/>
        </a:lnSpc>
        <a:spcBef>
          <a:spcPts val="1333"/>
        </a:spcBef>
        <a:spcAft>
          <a:spcPts val="0"/>
        </a:spcAft>
        <a:buClrTx/>
        <a:buSzPct val="100000"/>
        <a:buFont typeface="Arial"/>
        <a:buChar char="•"/>
        <a:tabLst/>
        <a:defRPr sz="3733" b="0" i="0" u="none" strike="noStrike" cap="none" spc="0" baseline="0">
          <a:ln>
            <a:noFill/>
          </a:ln>
          <a:solidFill>
            <a:srgbClr val="000000"/>
          </a:solidFill>
          <a:uFillTx/>
          <a:latin typeface="+mj-lt"/>
          <a:ea typeface="+mj-ea"/>
          <a:cs typeface="+mj-cs"/>
          <a:sym typeface="Calibri"/>
        </a:defRPr>
      </a:lvl8pPr>
      <a:lvl9pPr marL="5350800" marR="0" indent="-474121" algn="l" defTabSz="1219170" rtl="0" eaLnBrk="1" latinLnBrk="0" hangingPunct="1">
        <a:lnSpc>
          <a:spcPct val="90000"/>
        </a:lnSpc>
        <a:spcBef>
          <a:spcPts val="1333"/>
        </a:spcBef>
        <a:spcAft>
          <a:spcPts val="0"/>
        </a:spcAft>
        <a:buClrTx/>
        <a:buSzPct val="100000"/>
        <a:buFont typeface="Arial"/>
        <a:buChar char="•"/>
        <a:tabLst/>
        <a:defRPr sz="3733" b="0" i="0" u="none" strike="noStrike" cap="none" spc="0" baseline="0">
          <a:ln>
            <a:noFill/>
          </a:ln>
          <a:solidFill>
            <a:srgbClr val="000000"/>
          </a:solidFill>
          <a:uFillTx/>
          <a:latin typeface="+mj-lt"/>
          <a:ea typeface="+mj-ea"/>
          <a:cs typeface="+mj-cs"/>
          <a:sym typeface="Calibri"/>
        </a:defRPr>
      </a:lvl9pPr>
    </p:bodyStyle>
    <p:otherStyle>
      <a:lvl1pPr marL="0" marR="0" indent="0" algn="r" defTabSz="609585" rtl="0" eaLnBrk="1" latinLnBrk="0" hangingPunct="1">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Calibri"/>
        </a:defRPr>
      </a:lvl1pPr>
      <a:lvl2pPr marL="0" marR="0" indent="609585" algn="r" defTabSz="609585" rtl="0" eaLnBrk="1" latinLnBrk="0" hangingPunct="1">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Calibri"/>
        </a:defRPr>
      </a:lvl2pPr>
      <a:lvl3pPr marL="0" marR="0" indent="1219170" algn="r" defTabSz="609585" rtl="0" eaLnBrk="1" latinLnBrk="0" hangingPunct="1">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Calibri"/>
        </a:defRPr>
      </a:lvl3pPr>
      <a:lvl4pPr marL="0" marR="0" indent="1828754" algn="r" defTabSz="609585" rtl="0" eaLnBrk="1" latinLnBrk="0" hangingPunct="1">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Calibri"/>
        </a:defRPr>
      </a:lvl4pPr>
      <a:lvl5pPr marL="0" marR="0" indent="2438339" algn="r" defTabSz="609585" rtl="0" eaLnBrk="1" latinLnBrk="0" hangingPunct="1">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Calibri"/>
        </a:defRPr>
      </a:lvl5pPr>
      <a:lvl6pPr marL="0" marR="0" indent="3047924" algn="r" defTabSz="609585" rtl="0" eaLnBrk="1" latinLnBrk="0" hangingPunct="1">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Calibri"/>
        </a:defRPr>
      </a:lvl6pPr>
      <a:lvl7pPr marL="0" marR="0" indent="3657509" algn="r" defTabSz="609585" rtl="0" eaLnBrk="1" latinLnBrk="0" hangingPunct="1">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Calibri"/>
        </a:defRPr>
      </a:lvl7pPr>
      <a:lvl8pPr marL="0" marR="0" indent="4267093" algn="r" defTabSz="609585" rtl="0" eaLnBrk="1" latinLnBrk="0" hangingPunct="1">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Calibri"/>
        </a:defRPr>
      </a:lvl8pPr>
      <a:lvl9pPr marL="0" marR="0" indent="4876678" algn="r" defTabSz="609585" rtl="0" eaLnBrk="1" latinLnBrk="0" hangingPunct="1">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Calibri"/>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3" pos="234" userDrawn="1">
          <p15:clr>
            <a:srgbClr val="F26B43"/>
          </p15:clr>
        </p15:guide>
        <p15:guide id="4" orient="horz" pos="232" userDrawn="1">
          <p15:clr>
            <a:srgbClr val="F26B43"/>
          </p15:clr>
        </p15:guide>
        <p15:guide id="5" orient="horz" pos="731" userDrawn="1">
          <p15:clr>
            <a:srgbClr val="F26B43"/>
          </p15:clr>
        </p15:guide>
        <p15:guide id="6" orient="horz" pos="958" userDrawn="1">
          <p15:clr>
            <a:srgbClr val="F26B43"/>
          </p15:clr>
        </p15:guide>
        <p15:guide id="7" orient="horz" pos="1230" userDrawn="1">
          <p15:clr>
            <a:srgbClr val="F26B43"/>
          </p15:clr>
        </p15:guide>
        <p15:guide id="8" orient="horz" pos="1457" userDrawn="1">
          <p15:clr>
            <a:srgbClr val="F26B43"/>
          </p15:clr>
        </p15:guide>
        <p15:guide id="9" pos="7446" userDrawn="1">
          <p15:clr>
            <a:srgbClr val="F26B43"/>
          </p15:clr>
        </p15:guide>
        <p15:guide id="10" orient="horz" pos="4088" userDrawn="1">
          <p15:clr>
            <a:srgbClr val="F26B43"/>
          </p15:clr>
        </p15:guide>
        <p15:guide id="11" orient="horz" pos="4065" userDrawn="1">
          <p15:clr>
            <a:srgbClr val="F26B43"/>
          </p15:clr>
        </p15:guide>
        <p15:guide id="12" orient="horz" pos="3838"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2.png"/><Relationship Id="rId1" Type="http://schemas.openxmlformats.org/officeDocument/2006/relationships/slideLayout" Target="../slideLayouts/slideLayout8.xml"/><Relationship Id="rId4" Type="http://schemas.openxmlformats.org/officeDocument/2006/relationships/image" Target="../media/image20.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5.png"/><Relationship Id="rId7"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Layout" Target="../slideLayouts/slideLayout4.xml"/><Relationship Id="rId6" Type="http://schemas.openxmlformats.org/officeDocument/2006/relationships/image" Target="../media/image2.png"/><Relationship Id="rId5" Type="http://schemas.openxmlformats.org/officeDocument/2006/relationships/image" Target="../media/image7.png"/><Relationship Id="rId4" Type="http://schemas.openxmlformats.org/officeDocument/2006/relationships/image" Target="../media/image6.png"/><Relationship Id="rId9" Type="http://schemas.openxmlformats.org/officeDocument/2006/relationships/image" Target="../media/image10.png"/></Relationships>
</file>

<file path=ppt/slides/_rels/slide5.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2.png"/><Relationship Id="rId7" Type="http://schemas.openxmlformats.org/officeDocument/2006/relationships/image" Target="../media/image15.png"/><Relationship Id="rId2" Type="http://schemas.openxmlformats.org/officeDocument/2006/relationships/image" Target="../media/image11.png"/><Relationship Id="rId1" Type="http://schemas.openxmlformats.org/officeDocument/2006/relationships/slideLayout" Target="../slideLayouts/slideLayout4.xml"/><Relationship Id="rId6" Type="http://schemas.openxmlformats.org/officeDocument/2006/relationships/image" Target="../media/image14.png"/><Relationship Id="rId5" Type="http://schemas.openxmlformats.org/officeDocument/2006/relationships/image" Target="../media/image2.png"/><Relationship Id="rId4" Type="http://schemas.openxmlformats.org/officeDocument/2006/relationships/image" Target="../media/image13.png"/><Relationship Id="rId9" Type="http://schemas.openxmlformats.org/officeDocument/2006/relationships/image" Target="../media/image17.png"/></Relationships>
</file>

<file path=ppt/slides/_rels/slide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1">
            <a:extLst>
              <a:ext uri="{FF2B5EF4-FFF2-40B4-BE49-F238E27FC236}">
                <a16:creationId xmlns:a16="http://schemas.microsoft.com/office/drawing/2014/main" id="{D46B8EA1-03D4-8CC4-F709-EE8FEB71771D}"/>
              </a:ext>
            </a:extLst>
          </p:cNvPr>
          <p:cNvSpPr>
            <a:spLocks noGrp="1"/>
          </p:cNvSpPr>
          <p:nvPr>
            <p:ph sz="quarter" idx="10"/>
          </p:nvPr>
        </p:nvSpPr>
        <p:spPr>
          <a:xfrm>
            <a:off x="379023" y="872716"/>
            <a:ext cx="11425767" cy="1404156"/>
          </a:xfrm>
        </p:spPr>
        <p:txBody>
          <a:bodyPr/>
          <a:lstStyle/>
          <a:p>
            <a:pPr marL="0" indent="0">
              <a:buNone/>
            </a:pPr>
            <a:r>
              <a:rPr lang="en-US" sz="1200" dirty="0"/>
              <a:t>Introduction</a:t>
            </a:r>
          </a:p>
          <a:p>
            <a:pPr marL="0" indent="0">
              <a:lnSpc>
                <a:spcPct val="115000"/>
              </a:lnSpc>
              <a:spcAft>
                <a:spcPts val="1000"/>
              </a:spcAft>
              <a:buNone/>
            </a:pPr>
            <a:r>
              <a:rPr lang="en-GB" sz="1200" dirty="0">
                <a:effectLst/>
                <a:latin typeface="Arial" panose="020B0604020202020204" pitchFamily="34" charset="0"/>
                <a:ea typeface="Calibri" panose="020F0502020204030204" pitchFamily="34" charset="0"/>
                <a:cs typeface="Times New Roman" panose="02020603050405020304" pitchFamily="18" charset="0"/>
              </a:rPr>
              <a:t>The Health and Care Act 2022 facilitated significant opportunities for collaboration and partnership working at all levels within the health and care system.  Place-Based Partnerships (PBP) are recognised as significant contributors to partnership working by bringing together key stakeholders in formal collaborative mechanisms. As such, PBPs are well placed to support Integrated Care Boards (ICBs) to deliver their core aims, priorities and objectives. By bringing local voices together, across health and care sectors as well as communities, they are ideally suited to designing and delivering transformational initiatives sensitised to the distinctive needs and characteristics of local populations at a sub-system level.  How PBPs work within the system is represented in Diagram 1.</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Title 1">
            <a:extLst>
              <a:ext uri="{FF2B5EF4-FFF2-40B4-BE49-F238E27FC236}">
                <a16:creationId xmlns:a16="http://schemas.microsoft.com/office/drawing/2014/main" id="{78450265-3574-4223-B79A-7E124C916345}"/>
              </a:ext>
            </a:extLst>
          </p:cNvPr>
          <p:cNvSpPr>
            <a:spLocks noGrp="1"/>
          </p:cNvSpPr>
          <p:nvPr>
            <p:ph type="title"/>
          </p:nvPr>
        </p:nvSpPr>
        <p:spPr>
          <a:xfrm>
            <a:off x="379023" y="368300"/>
            <a:ext cx="11425767" cy="396404"/>
          </a:xfrm>
        </p:spPr>
        <p:txBody>
          <a:bodyPr anchor="t">
            <a:normAutofit/>
          </a:bodyPr>
          <a:lstStyle/>
          <a:p>
            <a:pPr>
              <a:lnSpc>
                <a:spcPct val="90000"/>
              </a:lnSpc>
            </a:pPr>
            <a:r>
              <a:rPr lang="en-GB" sz="2800" dirty="0"/>
              <a:t>Bassetlaw Place Based Partnership: Place Plan 2023/4</a:t>
            </a:r>
          </a:p>
        </p:txBody>
      </p:sp>
      <p:pic>
        <p:nvPicPr>
          <p:cNvPr id="6" name="Picture 5">
            <a:extLst>
              <a:ext uri="{FF2B5EF4-FFF2-40B4-BE49-F238E27FC236}">
                <a16:creationId xmlns:a16="http://schemas.microsoft.com/office/drawing/2014/main" id="{C0E270B3-5E38-4343-90DA-8D905D657357}"/>
              </a:ext>
            </a:extLst>
          </p:cNvPr>
          <p:cNvPicPr>
            <a:picLocks noChangeAspect="1"/>
          </p:cNvPicPr>
          <p:nvPr/>
        </p:nvPicPr>
        <p:blipFill rotWithShape="1">
          <a:blip r:embed="rId2"/>
          <a:srcRect b="1827"/>
          <a:stretch/>
        </p:blipFill>
        <p:spPr>
          <a:xfrm>
            <a:off x="1612" y="2340707"/>
            <a:ext cx="7126102" cy="4277866"/>
          </a:xfrm>
          <a:prstGeom prst="rect">
            <a:avLst/>
          </a:prstGeom>
        </p:spPr>
      </p:pic>
      <p:sp>
        <p:nvSpPr>
          <p:cNvPr id="7" name="TextBox 6">
            <a:extLst>
              <a:ext uri="{FF2B5EF4-FFF2-40B4-BE49-F238E27FC236}">
                <a16:creationId xmlns:a16="http://schemas.microsoft.com/office/drawing/2014/main" id="{10D3A242-2B4E-47E8-B027-EAD2B838D8B3}"/>
              </a:ext>
            </a:extLst>
          </p:cNvPr>
          <p:cNvSpPr txBox="1"/>
          <p:nvPr/>
        </p:nvSpPr>
        <p:spPr>
          <a:xfrm>
            <a:off x="379023" y="2384884"/>
            <a:ext cx="1008112" cy="24621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457200" rtl="0" fontAlgn="auto" latinLnBrk="0" hangingPunct="0">
              <a:lnSpc>
                <a:spcPct val="100000"/>
              </a:lnSpc>
              <a:spcBef>
                <a:spcPts val="0"/>
              </a:spcBef>
              <a:spcAft>
                <a:spcPts val="0"/>
              </a:spcAft>
              <a:buClrTx/>
              <a:buSzTx/>
              <a:buFontTx/>
              <a:buNone/>
              <a:tabLst/>
            </a:pPr>
            <a:r>
              <a:rPr kumimoji="0" lang="en-GB" sz="1000" b="0" i="0" u="none" strike="noStrike" cap="none" spc="0" normalizeH="0" baseline="0" dirty="0">
                <a:ln>
                  <a:noFill/>
                </a:ln>
                <a:solidFill>
                  <a:srgbClr val="000000"/>
                </a:solidFill>
                <a:effectLst/>
                <a:uFillTx/>
                <a:latin typeface="+mj-lt"/>
                <a:ea typeface="+mj-ea"/>
                <a:cs typeface="+mj-cs"/>
                <a:sym typeface="Calibri"/>
              </a:rPr>
              <a:t>Diagram 1</a:t>
            </a:r>
          </a:p>
        </p:txBody>
      </p:sp>
      <p:sp>
        <p:nvSpPr>
          <p:cNvPr id="8" name="TextBox 7">
            <a:extLst>
              <a:ext uri="{FF2B5EF4-FFF2-40B4-BE49-F238E27FC236}">
                <a16:creationId xmlns:a16="http://schemas.microsoft.com/office/drawing/2014/main" id="{459CC5DC-4662-489C-9DF1-AA3FF767BFA5}"/>
              </a:ext>
            </a:extLst>
          </p:cNvPr>
          <p:cNvSpPr txBox="1"/>
          <p:nvPr/>
        </p:nvSpPr>
        <p:spPr>
          <a:xfrm>
            <a:off x="6852084" y="2667788"/>
            <a:ext cx="5184576" cy="40010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457200" rtl="0" fontAlgn="auto" latinLnBrk="0" hangingPunct="0">
              <a:lnSpc>
                <a:spcPct val="100000"/>
              </a:lnSpc>
              <a:spcBef>
                <a:spcPts val="0"/>
              </a:spcBef>
              <a:spcAft>
                <a:spcPts val="0"/>
              </a:spcAft>
              <a:buClrTx/>
              <a:buSzTx/>
              <a:buFontTx/>
              <a:buNone/>
              <a:tabLst/>
            </a:pPr>
            <a:r>
              <a:rPr kumimoji="0" lang="en-GB" sz="2000" b="1" i="0" u="none" strike="noStrike" cap="none" spc="0" normalizeH="0" baseline="0" dirty="0">
                <a:ln>
                  <a:noFill/>
                </a:ln>
                <a:solidFill>
                  <a:schemeClr val="bg2">
                    <a:lumMod val="75000"/>
                  </a:schemeClr>
                </a:solidFill>
                <a:effectLst/>
                <a:uFillTx/>
                <a:latin typeface="Arial" panose="020B0604020202020204" pitchFamily="34" charset="0"/>
                <a:cs typeface="Arial" panose="020B0604020202020204" pitchFamily="34" charset="0"/>
                <a:sym typeface="Calibri"/>
              </a:rPr>
              <a:t>Our Vision for our Bassetlaw community:</a:t>
            </a:r>
          </a:p>
        </p:txBody>
      </p:sp>
      <p:sp>
        <p:nvSpPr>
          <p:cNvPr id="10" name="Rectangle 9">
            <a:extLst>
              <a:ext uri="{FF2B5EF4-FFF2-40B4-BE49-F238E27FC236}">
                <a16:creationId xmlns:a16="http://schemas.microsoft.com/office/drawing/2014/main" id="{3F838425-9F66-45C0-A684-6AEB8DC096CF}"/>
              </a:ext>
            </a:extLst>
          </p:cNvPr>
          <p:cNvSpPr/>
          <p:nvPr/>
        </p:nvSpPr>
        <p:spPr>
          <a:xfrm>
            <a:off x="6780076" y="3302794"/>
            <a:ext cx="5024714" cy="1754324"/>
          </a:xfrm>
          <a:prstGeom prst="rect">
            <a:avLst/>
          </a:prstGeom>
          <a:solidFill>
            <a:srgbClr val="FFFFFF"/>
          </a:solidFill>
          <a:ln w="50800" cap="flat">
            <a:solidFill>
              <a:schemeClr val="accent1"/>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algn="ctr" defTabSz="457200"/>
            <a:r>
              <a:rPr lang="en-GB" sz="1800" dirty="0">
                <a:effectLst/>
                <a:latin typeface="Arial" panose="020B0604020202020204" pitchFamily="34" charset="0"/>
                <a:ea typeface="Calibri" panose="020F0502020204030204" pitchFamily="34" charset="0"/>
              </a:rPr>
              <a:t>Bassetlaw Place Partners working together to enable everyone in Bassetlaw to live healthier and happier lives, to prosper in their communities and remain independent throughout life</a:t>
            </a:r>
            <a:endParaRPr lang="en-GB" sz="1800" dirty="0">
              <a:effectLst/>
              <a:latin typeface="Calibri" panose="020F0502020204030204" pitchFamily="34" charset="0"/>
              <a:ea typeface="Calibri" panose="020F0502020204030204" pitchFamily="34" charset="0"/>
            </a:endParaRPr>
          </a:p>
          <a:p>
            <a:pPr marL="0" marR="0" indent="0" algn="l" defTabSz="4572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dirty="0">
              <a:ln>
                <a:noFill/>
              </a:ln>
              <a:solidFill>
                <a:srgbClr val="000000"/>
              </a:solidFill>
              <a:effectLst/>
              <a:uFillTx/>
              <a:latin typeface="+mj-lt"/>
              <a:ea typeface="+mj-ea"/>
              <a:cs typeface="+mj-cs"/>
              <a:sym typeface="Calibri"/>
            </a:endParaRPr>
          </a:p>
        </p:txBody>
      </p:sp>
      <p:pic>
        <p:nvPicPr>
          <p:cNvPr id="11" name="Picture 2">
            <a:extLst>
              <a:ext uri="{FF2B5EF4-FFF2-40B4-BE49-F238E27FC236}">
                <a16:creationId xmlns:a16="http://schemas.microsoft.com/office/drawing/2014/main" id="{DF78A181-64CC-4F8A-9C91-F05079127407}"/>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22862" y="202875"/>
            <a:ext cx="1553114" cy="7778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43245879"/>
      </p:ext>
    </p:extLst>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2" name="Picture 2">
            <a:extLst>
              <a:ext uri="{FF2B5EF4-FFF2-40B4-BE49-F238E27FC236}">
                <a16:creationId xmlns:a16="http://schemas.microsoft.com/office/drawing/2014/main" id="{BC569967-EFA3-4E14-8F40-94287613F23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0882" y="77794"/>
            <a:ext cx="1553114" cy="7778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Rectangle: Rounded Corners 16">
            <a:extLst>
              <a:ext uri="{FF2B5EF4-FFF2-40B4-BE49-F238E27FC236}">
                <a16:creationId xmlns:a16="http://schemas.microsoft.com/office/drawing/2014/main" id="{43A82790-4226-4A8E-BBE7-71035F39E5C4}"/>
              </a:ext>
            </a:extLst>
          </p:cNvPr>
          <p:cNvSpPr/>
          <p:nvPr/>
        </p:nvSpPr>
        <p:spPr>
          <a:xfrm rot="16200000">
            <a:off x="-1993308" y="3961845"/>
            <a:ext cx="4889427" cy="357542"/>
          </a:xfrm>
          <a:prstGeom prst="roundRect">
            <a:avLst/>
          </a:prstGeom>
          <a:solidFill>
            <a:srgbClr val="2D2E83"/>
          </a:solidFill>
          <a:ln w="47625">
            <a:solidFill>
              <a:srgbClr val="2D2E83"/>
            </a:solidFill>
          </a:ln>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45719" tIns="45719" rIns="45719" bIns="45719" numCol="1" spcCol="38100" rtlCol="0" anchor="ctr">
            <a:spAutoFit/>
          </a:bodyPr>
          <a:lstStyle/>
          <a:p>
            <a:pPr algn="ctr">
              <a:spcBef>
                <a:spcPts val="300"/>
              </a:spcBef>
              <a:spcAft>
                <a:spcPts val="300"/>
              </a:spcAft>
              <a:buClr>
                <a:schemeClr val="accent1"/>
              </a:buClr>
              <a:buSzPct val="120000"/>
            </a:pPr>
            <a:r>
              <a:rPr kumimoji="0" lang="en-GB" sz="1000" b="1" i="0" u="none" strike="noStrike" cap="none" spc="0" normalizeH="0" baseline="0" dirty="0">
                <a:ln>
                  <a:noFill/>
                </a:ln>
                <a:solidFill>
                  <a:schemeClr val="bg1"/>
                </a:solidFill>
                <a:effectLst/>
                <a:uFillTx/>
                <a:latin typeface="Arial" panose="020B0604020202020204" pitchFamily="34" charset="0"/>
                <a:ea typeface="+mj-ea"/>
                <a:cs typeface="Arial" panose="020B0604020202020204" pitchFamily="34" charset="0"/>
                <a:sym typeface="Calibri"/>
              </a:rPr>
              <a:t>WORKING WELL TOGTHER </a:t>
            </a:r>
          </a:p>
        </p:txBody>
      </p:sp>
      <p:sp>
        <p:nvSpPr>
          <p:cNvPr id="36" name="Rectangle: Rounded Corners 35">
            <a:extLst>
              <a:ext uri="{FF2B5EF4-FFF2-40B4-BE49-F238E27FC236}">
                <a16:creationId xmlns:a16="http://schemas.microsoft.com/office/drawing/2014/main" id="{EBD8373E-5D3F-4A3C-9CAF-B4D97A7FB466}"/>
              </a:ext>
            </a:extLst>
          </p:cNvPr>
          <p:cNvSpPr/>
          <p:nvPr/>
        </p:nvSpPr>
        <p:spPr>
          <a:xfrm>
            <a:off x="1050755" y="1568941"/>
            <a:ext cx="8224495" cy="4423289"/>
          </a:xfrm>
          <a:prstGeom prst="roundRect">
            <a:avLst/>
          </a:prstGeom>
          <a:noFill/>
          <a:ln w="41275" cap="flat">
            <a:solidFill>
              <a:srgbClr val="2D2E83"/>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j-lt"/>
              <a:ea typeface="+mj-ea"/>
              <a:cs typeface="+mj-cs"/>
              <a:sym typeface="Calibri"/>
            </a:endParaRPr>
          </a:p>
        </p:txBody>
      </p:sp>
      <p:sp>
        <p:nvSpPr>
          <p:cNvPr id="40" name="Rectangle: Rounded Corners 39">
            <a:extLst>
              <a:ext uri="{FF2B5EF4-FFF2-40B4-BE49-F238E27FC236}">
                <a16:creationId xmlns:a16="http://schemas.microsoft.com/office/drawing/2014/main" id="{B2034096-983F-40E6-BF51-AD5233538D5E}"/>
              </a:ext>
            </a:extLst>
          </p:cNvPr>
          <p:cNvSpPr/>
          <p:nvPr/>
        </p:nvSpPr>
        <p:spPr>
          <a:xfrm>
            <a:off x="10133239" y="1488974"/>
            <a:ext cx="1938429" cy="1038580"/>
          </a:xfrm>
          <a:prstGeom prst="roundRect">
            <a:avLst/>
          </a:prstGeom>
          <a:ln w="47625">
            <a:solidFill>
              <a:srgbClr val="2D2E83"/>
            </a:solidFill>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45719" tIns="45719" rIns="45719" bIns="45719" numCol="1" spcCol="38100" rtlCol="0" anchor="ctr">
            <a:spAutoFit/>
          </a:bodyPr>
          <a:lstStyle/>
          <a:p>
            <a:pPr>
              <a:spcBef>
                <a:spcPts val="300"/>
              </a:spcBef>
              <a:spcAft>
                <a:spcPts val="300"/>
              </a:spcAft>
              <a:buClr>
                <a:schemeClr val="accent1"/>
              </a:buClr>
              <a:buSzPct val="120000"/>
            </a:pPr>
            <a:r>
              <a:rPr lang="en-GB" sz="1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Partners identify where  BPBP has ‘added value’ to delivery of Place level improvement in health and wellbeing outcomes for local people</a:t>
            </a:r>
            <a:endParaRPr lang="en-GB" sz="10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46" name="Arrow: Right 45">
            <a:extLst>
              <a:ext uri="{FF2B5EF4-FFF2-40B4-BE49-F238E27FC236}">
                <a16:creationId xmlns:a16="http://schemas.microsoft.com/office/drawing/2014/main" id="{0854FA7C-13CE-4DFE-80F0-51769B0E3CE6}"/>
              </a:ext>
            </a:extLst>
          </p:cNvPr>
          <p:cNvSpPr/>
          <p:nvPr/>
        </p:nvSpPr>
        <p:spPr>
          <a:xfrm>
            <a:off x="9787639" y="3780576"/>
            <a:ext cx="323921" cy="360040"/>
          </a:xfrm>
          <a:prstGeom prst="rightArrow">
            <a:avLst/>
          </a:prstGeom>
          <a:solidFill>
            <a:srgbClr val="2D2E83"/>
          </a:solidFill>
          <a:ln w="44450" cap="flat">
            <a:solidFill>
              <a:srgbClr val="2D2E83"/>
            </a:solidFill>
            <a:prstDash val="solid"/>
            <a:miter lim="800000"/>
          </a:ln>
          <a:effectLst/>
          <a:scene3d>
            <a:camera prst="orthographicFront"/>
            <a:lightRig rig="threePt" dir="t"/>
          </a:scene3d>
          <a:sp3d>
            <a:bevel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j-lt"/>
              <a:ea typeface="+mj-ea"/>
              <a:cs typeface="+mj-cs"/>
              <a:sym typeface="Calibri"/>
            </a:endParaRPr>
          </a:p>
        </p:txBody>
      </p:sp>
      <p:sp>
        <p:nvSpPr>
          <p:cNvPr id="59" name="Title 7">
            <a:extLst>
              <a:ext uri="{FF2B5EF4-FFF2-40B4-BE49-F238E27FC236}">
                <a16:creationId xmlns:a16="http://schemas.microsoft.com/office/drawing/2014/main" id="{0AEE6477-AA08-42E4-8ED5-F9F078EF9D2C}"/>
              </a:ext>
            </a:extLst>
          </p:cNvPr>
          <p:cNvSpPr txBox="1">
            <a:spLocks noGrp="1"/>
          </p:cNvSpPr>
          <p:nvPr>
            <p:ph type="title"/>
          </p:nvPr>
        </p:nvSpPr>
        <p:spPr>
          <a:xfrm>
            <a:off x="1859508" y="249401"/>
            <a:ext cx="8472983" cy="461665"/>
          </a:xfrm>
          <a:noFill/>
        </p:spPr>
        <p:txBody>
          <a:bodyPr wrap="square" rtlCol="0">
            <a:spAutoFit/>
          </a:bodyPr>
          <a:lstStyle/>
          <a:p>
            <a:r>
              <a:rPr lang="en-GB" dirty="0"/>
              <a:t>Bassetlaw Place Delivery Plan 2023/4</a:t>
            </a:r>
          </a:p>
        </p:txBody>
      </p:sp>
      <p:sp>
        <p:nvSpPr>
          <p:cNvPr id="69" name="Arrow: Right 68">
            <a:extLst>
              <a:ext uri="{FF2B5EF4-FFF2-40B4-BE49-F238E27FC236}">
                <a16:creationId xmlns:a16="http://schemas.microsoft.com/office/drawing/2014/main" id="{8333A645-FFA4-4C87-B0C5-7EC7AA2B7A98}"/>
              </a:ext>
            </a:extLst>
          </p:cNvPr>
          <p:cNvSpPr/>
          <p:nvPr/>
        </p:nvSpPr>
        <p:spPr>
          <a:xfrm>
            <a:off x="644027" y="3947190"/>
            <a:ext cx="323921" cy="360040"/>
          </a:xfrm>
          <a:prstGeom prst="rightArrow">
            <a:avLst/>
          </a:prstGeom>
          <a:solidFill>
            <a:srgbClr val="2D2E83"/>
          </a:solidFill>
          <a:ln w="44450" cap="flat">
            <a:solidFill>
              <a:srgbClr val="2D2E83"/>
            </a:solidFill>
            <a:prstDash val="solid"/>
            <a:miter lim="800000"/>
          </a:ln>
          <a:effectLst/>
          <a:scene3d>
            <a:camera prst="orthographicFront"/>
            <a:lightRig rig="threePt" dir="t"/>
          </a:scene3d>
          <a:sp3d>
            <a:bevel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j-lt"/>
              <a:ea typeface="+mj-ea"/>
              <a:cs typeface="+mj-cs"/>
              <a:sym typeface="Calibri"/>
            </a:endParaRPr>
          </a:p>
        </p:txBody>
      </p:sp>
      <p:sp>
        <p:nvSpPr>
          <p:cNvPr id="71" name="Rectangle: Rounded Corners 70">
            <a:extLst>
              <a:ext uri="{FF2B5EF4-FFF2-40B4-BE49-F238E27FC236}">
                <a16:creationId xmlns:a16="http://schemas.microsoft.com/office/drawing/2014/main" id="{F10F12CF-E474-401F-9FE6-DE15B4C5269C}"/>
              </a:ext>
            </a:extLst>
          </p:cNvPr>
          <p:cNvSpPr/>
          <p:nvPr/>
        </p:nvSpPr>
        <p:spPr>
          <a:xfrm>
            <a:off x="1007430" y="1485595"/>
            <a:ext cx="8342506" cy="4608826"/>
          </a:xfrm>
          <a:prstGeom prst="roundRect">
            <a:avLst/>
          </a:prstGeom>
          <a:noFill/>
          <a:ln w="28575" cap="flat">
            <a:solidFill>
              <a:srgbClr val="0070C0"/>
            </a:solidFill>
            <a:prstDash val="sysDot"/>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dirty="0">
              <a:ln>
                <a:noFill/>
              </a:ln>
              <a:solidFill>
                <a:srgbClr val="000000"/>
              </a:solidFill>
              <a:effectLst/>
              <a:uFillTx/>
              <a:latin typeface="+mj-lt"/>
              <a:ea typeface="+mj-ea"/>
              <a:cs typeface="+mj-cs"/>
              <a:sym typeface="Calibri"/>
            </a:endParaRPr>
          </a:p>
        </p:txBody>
      </p:sp>
      <p:sp>
        <p:nvSpPr>
          <p:cNvPr id="72" name="TextBox 71">
            <a:extLst>
              <a:ext uri="{FF2B5EF4-FFF2-40B4-BE49-F238E27FC236}">
                <a16:creationId xmlns:a16="http://schemas.microsoft.com/office/drawing/2014/main" id="{6F7C32A6-6695-48CE-9241-B52569F68D23}"/>
              </a:ext>
            </a:extLst>
          </p:cNvPr>
          <p:cNvSpPr txBox="1"/>
          <p:nvPr/>
        </p:nvSpPr>
        <p:spPr>
          <a:xfrm>
            <a:off x="5198130" y="6235297"/>
            <a:ext cx="4053927" cy="43088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457200" rtl="0" fontAlgn="auto" latinLnBrk="0" hangingPunct="0">
              <a:lnSpc>
                <a:spcPct val="100000"/>
              </a:lnSpc>
              <a:spcBef>
                <a:spcPts val="0"/>
              </a:spcBef>
              <a:spcAft>
                <a:spcPts val="0"/>
              </a:spcAft>
              <a:buClrTx/>
              <a:buSzTx/>
              <a:buFontTx/>
              <a:buNone/>
              <a:tabLst/>
            </a:pPr>
            <a:r>
              <a:rPr lang="en-GB" sz="1100" b="1" dirty="0"/>
              <a:t>Supported by c</a:t>
            </a:r>
            <a:r>
              <a:rPr kumimoji="0" lang="en-GB" sz="1100" b="1" i="0" u="none" strike="noStrike" cap="none" spc="0" normalizeH="0" baseline="0" dirty="0">
                <a:ln>
                  <a:noFill/>
                </a:ln>
                <a:solidFill>
                  <a:srgbClr val="000000"/>
                </a:solidFill>
                <a:effectLst/>
                <a:uFillTx/>
                <a:latin typeface="+mj-lt"/>
                <a:ea typeface="+mj-ea"/>
                <a:cs typeface="+mj-cs"/>
                <a:sym typeface="Calibri"/>
              </a:rPr>
              <a:t>ontributing </a:t>
            </a:r>
            <a:r>
              <a:rPr lang="en-GB" sz="1100" b="1" dirty="0"/>
              <a:t>work from across Bassetlaw</a:t>
            </a:r>
            <a:r>
              <a:rPr kumimoji="0" lang="en-GB" sz="1100" b="1" i="0" u="none" strike="noStrike" cap="none" spc="0" normalizeH="0" baseline="0" dirty="0">
                <a:ln>
                  <a:noFill/>
                </a:ln>
                <a:solidFill>
                  <a:srgbClr val="000000"/>
                </a:solidFill>
                <a:effectLst/>
                <a:uFillTx/>
                <a:latin typeface="+mj-lt"/>
                <a:ea typeface="+mj-ea"/>
                <a:cs typeface="+mj-cs"/>
                <a:sym typeface="Calibri"/>
              </a:rPr>
              <a:t> Partner organisations outside the formal Partnership arrangements.</a:t>
            </a:r>
          </a:p>
        </p:txBody>
      </p:sp>
      <p:sp>
        <p:nvSpPr>
          <p:cNvPr id="54" name="Rectangle: Rounded Corners 53">
            <a:extLst>
              <a:ext uri="{FF2B5EF4-FFF2-40B4-BE49-F238E27FC236}">
                <a16:creationId xmlns:a16="http://schemas.microsoft.com/office/drawing/2014/main" id="{A6E135CD-FCA2-455A-85AC-8D3E47D9EB42}"/>
              </a:ext>
            </a:extLst>
          </p:cNvPr>
          <p:cNvSpPr/>
          <p:nvPr/>
        </p:nvSpPr>
        <p:spPr>
          <a:xfrm>
            <a:off x="10133240" y="2603628"/>
            <a:ext cx="1938429" cy="868321"/>
          </a:xfrm>
          <a:prstGeom prst="roundRect">
            <a:avLst/>
          </a:prstGeom>
          <a:ln w="47625">
            <a:solidFill>
              <a:srgbClr val="2D2E83"/>
            </a:solidFill>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45719" tIns="45719" rIns="45719" bIns="45719" numCol="1" spcCol="38100" rtlCol="0" anchor="ctr">
            <a:spAutoFit/>
          </a:bodyPr>
          <a:lstStyle/>
          <a:p>
            <a:pPr>
              <a:spcBef>
                <a:spcPts val="300"/>
              </a:spcBef>
              <a:spcAft>
                <a:spcPts val="300"/>
              </a:spcAft>
              <a:buClr>
                <a:schemeClr val="accent1"/>
              </a:buClr>
              <a:buSzPct val="120000"/>
            </a:pPr>
            <a:r>
              <a:rPr lang="en-GB" sz="1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Increase in partners self reported level of engagement in the PBP and rating of collaboration</a:t>
            </a:r>
          </a:p>
        </p:txBody>
      </p:sp>
      <p:sp>
        <p:nvSpPr>
          <p:cNvPr id="55" name="Rectangle: Rounded Corners 54">
            <a:extLst>
              <a:ext uri="{FF2B5EF4-FFF2-40B4-BE49-F238E27FC236}">
                <a16:creationId xmlns:a16="http://schemas.microsoft.com/office/drawing/2014/main" id="{1930DAA1-6F54-4E35-BFFB-19A33FEB5AA5}"/>
              </a:ext>
            </a:extLst>
          </p:cNvPr>
          <p:cNvSpPr/>
          <p:nvPr/>
        </p:nvSpPr>
        <p:spPr>
          <a:xfrm>
            <a:off x="10154768" y="3553098"/>
            <a:ext cx="1938429" cy="698061"/>
          </a:xfrm>
          <a:prstGeom prst="roundRect">
            <a:avLst/>
          </a:prstGeom>
          <a:ln w="47625">
            <a:solidFill>
              <a:srgbClr val="2D2E83"/>
            </a:solidFill>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45719" tIns="45719" rIns="45719" bIns="45719" numCol="1" spcCol="38100" rtlCol="0" anchor="ctr">
            <a:spAutoFit/>
          </a:bodyPr>
          <a:lstStyle/>
          <a:p>
            <a:pPr>
              <a:spcBef>
                <a:spcPts val="300"/>
              </a:spcBef>
              <a:spcAft>
                <a:spcPts val="300"/>
              </a:spcAft>
              <a:buClr>
                <a:schemeClr val="accent1"/>
              </a:buClr>
              <a:buSzPct val="120000"/>
            </a:pPr>
            <a:r>
              <a:rPr lang="en-GB" sz="1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Established governance arrangements with clarity of functions across the partners</a:t>
            </a:r>
          </a:p>
        </p:txBody>
      </p:sp>
      <p:sp>
        <p:nvSpPr>
          <p:cNvPr id="56" name="Rectangle: Rounded Corners 55">
            <a:extLst>
              <a:ext uri="{FF2B5EF4-FFF2-40B4-BE49-F238E27FC236}">
                <a16:creationId xmlns:a16="http://schemas.microsoft.com/office/drawing/2014/main" id="{36A8494B-A702-4B95-BFD7-F3036C559ADD}"/>
              </a:ext>
            </a:extLst>
          </p:cNvPr>
          <p:cNvSpPr/>
          <p:nvPr/>
        </p:nvSpPr>
        <p:spPr>
          <a:xfrm>
            <a:off x="10133238" y="4348049"/>
            <a:ext cx="1938429" cy="868321"/>
          </a:xfrm>
          <a:prstGeom prst="roundRect">
            <a:avLst/>
          </a:prstGeom>
          <a:ln w="47625">
            <a:solidFill>
              <a:srgbClr val="2D2E83"/>
            </a:solidFill>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45719" tIns="45719" rIns="45719" bIns="45719" numCol="1" spcCol="38100" rtlCol="0" anchor="ctr">
            <a:spAutoFit/>
          </a:bodyPr>
          <a:lstStyle/>
          <a:p>
            <a:pPr>
              <a:spcBef>
                <a:spcPts val="300"/>
              </a:spcBef>
              <a:spcAft>
                <a:spcPts val="300"/>
              </a:spcAft>
              <a:buClr>
                <a:schemeClr val="accent1"/>
              </a:buClr>
              <a:buSzPct val="120000"/>
            </a:pPr>
            <a:r>
              <a:rPr lang="en-GB" sz="1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There is a clear brand identity for the Place Partnership across the stakeholder community</a:t>
            </a:r>
          </a:p>
        </p:txBody>
      </p:sp>
      <p:sp>
        <p:nvSpPr>
          <p:cNvPr id="67" name="Rectangle: Rounded Corners 66">
            <a:extLst>
              <a:ext uri="{FF2B5EF4-FFF2-40B4-BE49-F238E27FC236}">
                <a16:creationId xmlns:a16="http://schemas.microsoft.com/office/drawing/2014/main" id="{1787AAEA-96CB-4762-8750-E5AF34D3B9B0}"/>
              </a:ext>
            </a:extLst>
          </p:cNvPr>
          <p:cNvSpPr/>
          <p:nvPr/>
        </p:nvSpPr>
        <p:spPr>
          <a:xfrm rot="16200000">
            <a:off x="7120946" y="3940909"/>
            <a:ext cx="4889427" cy="357542"/>
          </a:xfrm>
          <a:prstGeom prst="roundRect">
            <a:avLst/>
          </a:prstGeom>
          <a:solidFill>
            <a:srgbClr val="2D2E83"/>
          </a:solidFill>
          <a:ln w="47625">
            <a:solidFill>
              <a:srgbClr val="2D2E83"/>
            </a:solidFill>
          </a:ln>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45719" tIns="45719" rIns="45719" bIns="45719" numCol="1" spcCol="38100" rtlCol="0" anchor="ctr">
            <a:spAutoFit/>
          </a:bodyPr>
          <a:lstStyle/>
          <a:p>
            <a:pPr algn="ctr">
              <a:spcBef>
                <a:spcPts val="300"/>
              </a:spcBef>
              <a:spcAft>
                <a:spcPts val="300"/>
              </a:spcAft>
              <a:buClr>
                <a:schemeClr val="accent1"/>
              </a:buClr>
              <a:buSzPct val="120000"/>
            </a:pPr>
            <a:r>
              <a:rPr lang="en-US" sz="1000" b="1" spc="-55" dirty="0">
                <a:solidFill>
                  <a:schemeClr val="bg1"/>
                </a:solidFill>
                <a:latin typeface="Arial" panose="020B0604020202020204" pitchFamily="34" charset="0"/>
                <a:cs typeface="Arial" panose="020B0604020202020204" pitchFamily="34" charset="0"/>
              </a:rPr>
              <a:t>KEY SUCCESS MEASURES</a:t>
            </a:r>
          </a:p>
        </p:txBody>
      </p:sp>
      <p:sp>
        <p:nvSpPr>
          <p:cNvPr id="2" name="Rectangle: Rounded Corners 1">
            <a:extLst>
              <a:ext uri="{FF2B5EF4-FFF2-40B4-BE49-F238E27FC236}">
                <a16:creationId xmlns:a16="http://schemas.microsoft.com/office/drawing/2014/main" id="{64580AB4-0B28-44D3-9058-CFDB530C9287}"/>
              </a:ext>
            </a:extLst>
          </p:cNvPr>
          <p:cNvSpPr/>
          <p:nvPr/>
        </p:nvSpPr>
        <p:spPr>
          <a:xfrm>
            <a:off x="890275" y="6344980"/>
            <a:ext cx="793187" cy="289439"/>
          </a:xfrm>
          <a:prstGeom prst="roundRect">
            <a:avLst/>
          </a:prstGeom>
          <a:solidFill>
            <a:srgbClr val="FFC000"/>
          </a:solidFill>
          <a:ln w="12700" cap="flat">
            <a:solidFill>
              <a:srgbClr val="FFC000"/>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0" hangingPunct="0">
              <a:lnSpc>
                <a:spcPct val="100000"/>
              </a:lnSpc>
              <a:spcBef>
                <a:spcPts val="0"/>
              </a:spcBef>
              <a:spcAft>
                <a:spcPts val="0"/>
              </a:spcAft>
              <a:buClrTx/>
              <a:buSzTx/>
              <a:buFontTx/>
              <a:buNone/>
              <a:tabLst/>
            </a:pPr>
            <a:r>
              <a:rPr kumimoji="0" lang="en-GB" sz="1100" b="0" i="0" u="none" strike="noStrike" cap="none" spc="0" normalizeH="0" baseline="0" dirty="0">
                <a:ln>
                  <a:noFill/>
                </a:ln>
                <a:solidFill>
                  <a:srgbClr val="000000"/>
                </a:solidFill>
                <a:effectLst/>
                <a:uFillTx/>
                <a:latin typeface="+mj-lt"/>
                <a:ea typeface="+mj-ea"/>
                <a:cs typeface="+mj-cs"/>
                <a:sym typeface="Calibri"/>
              </a:rPr>
              <a:t>Core 20+ 5 </a:t>
            </a:r>
          </a:p>
        </p:txBody>
      </p:sp>
      <p:sp>
        <p:nvSpPr>
          <p:cNvPr id="75" name="Rectangle: Rounded Corners 74">
            <a:extLst>
              <a:ext uri="{FF2B5EF4-FFF2-40B4-BE49-F238E27FC236}">
                <a16:creationId xmlns:a16="http://schemas.microsoft.com/office/drawing/2014/main" id="{0B72BE6A-12BC-414E-AFDD-E734B13C07E8}"/>
              </a:ext>
            </a:extLst>
          </p:cNvPr>
          <p:cNvSpPr/>
          <p:nvPr/>
        </p:nvSpPr>
        <p:spPr>
          <a:xfrm>
            <a:off x="1729030" y="6344980"/>
            <a:ext cx="1091002" cy="289439"/>
          </a:xfrm>
          <a:prstGeom prst="roundRect">
            <a:avLst/>
          </a:prstGeom>
          <a:solidFill>
            <a:schemeClr val="accent4"/>
          </a:solidFill>
          <a:ln w="12700" cap="flat">
            <a:solidFill>
              <a:schemeClr val="accent4"/>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algn="ctr" defTabSz="457200"/>
            <a:r>
              <a:rPr kumimoji="0" lang="en-GB" sz="1100" b="0" i="0" u="none" strike="noStrike" cap="none" spc="0" normalizeH="0" baseline="0" dirty="0">
                <a:ln>
                  <a:noFill/>
                </a:ln>
                <a:solidFill>
                  <a:srgbClr val="000000"/>
                </a:solidFill>
                <a:effectLst/>
                <a:uFillTx/>
                <a:latin typeface="+mj-lt"/>
                <a:ea typeface="+mj-ea"/>
                <a:cs typeface="+mj-cs"/>
                <a:sym typeface="Calibri"/>
              </a:rPr>
              <a:t> H&amp;WB Strategy</a:t>
            </a:r>
          </a:p>
        </p:txBody>
      </p:sp>
      <p:sp>
        <p:nvSpPr>
          <p:cNvPr id="76" name="Rectangle: Rounded Corners 75">
            <a:extLst>
              <a:ext uri="{FF2B5EF4-FFF2-40B4-BE49-F238E27FC236}">
                <a16:creationId xmlns:a16="http://schemas.microsoft.com/office/drawing/2014/main" id="{624D1F66-FA34-4E19-B4AA-BE1CC50C9E09}"/>
              </a:ext>
            </a:extLst>
          </p:cNvPr>
          <p:cNvSpPr/>
          <p:nvPr/>
        </p:nvSpPr>
        <p:spPr>
          <a:xfrm>
            <a:off x="2844415" y="6358205"/>
            <a:ext cx="899444" cy="289439"/>
          </a:xfrm>
          <a:prstGeom prst="roundRect">
            <a:avLst/>
          </a:prstGeom>
          <a:solidFill>
            <a:schemeClr val="accent3">
              <a:lumMod val="60000"/>
              <a:lumOff val="40000"/>
            </a:schemeClr>
          </a:solidFill>
          <a:ln w="12700" cap="flat">
            <a:solidFill>
              <a:schemeClr val="accent3">
                <a:lumMod val="60000"/>
                <a:lumOff val="40000"/>
              </a:schemeClr>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algn="ctr" defTabSz="457200"/>
            <a:r>
              <a:rPr lang="en-GB" sz="1100" dirty="0"/>
              <a:t>ICP Strategy</a:t>
            </a:r>
          </a:p>
        </p:txBody>
      </p:sp>
      <p:sp>
        <p:nvSpPr>
          <p:cNvPr id="78" name="Rectangle: Rounded Corners 77">
            <a:extLst>
              <a:ext uri="{FF2B5EF4-FFF2-40B4-BE49-F238E27FC236}">
                <a16:creationId xmlns:a16="http://schemas.microsoft.com/office/drawing/2014/main" id="{B11A94A6-7D9F-4BC7-BE39-623D0D63C397}"/>
              </a:ext>
            </a:extLst>
          </p:cNvPr>
          <p:cNvSpPr/>
          <p:nvPr/>
        </p:nvSpPr>
        <p:spPr>
          <a:xfrm>
            <a:off x="3788382" y="6344980"/>
            <a:ext cx="1172917" cy="289439"/>
          </a:xfrm>
          <a:prstGeom prst="roundRect">
            <a:avLst/>
          </a:prstGeom>
          <a:solidFill>
            <a:schemeClr val="tx2">
              <a:lumMod val="60000"/>
              <a:lumOff val="40000"/>
            </a:schemeClr>
          </a:solidFill>
          <a:ln w="12700" cap="flat">
            <a:solidFill>
              <a:schemeClr val="tx2">
                <a:lumMod val="60000"/>
                <a:lumOff val="40000"/>
              </a:schemeClr>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defTabSz="457200" rtl="0" fontAlgn="auto" latinLnBrk="0" hangingPunct="0">
              <a:lnSpc>
                <a:spcPct val="100000"/>
              </a:lnSpc>
              <a:spcBef>
                <a:spcPts val="0"/>
              </a:spcBef>
              <a:spcAft>
                <a:spcPts val="0"/>
              </a:spcAft>
              <a:buClrTx/>
              <a:buSzTx/>
              <a:buFontTx/>
              <a:buNone/>
              <a:tabLst/>
            </a:pPr>
            <a:r>
              <a:rPr lang="en-GB" sz="1100" dirty="0"/>
              <a:t>BDC Strategic plan</a:t>
            </a:r>
            <a:endParaRPr kumimoji="0" lang="en-GB" sz="1100" b="0" i="0" u="none" strike="noStrike" cap="none" spc="0" normalizeH="0" baseline="0" dirty="0">
              <a:ln>
                <a:noFill/>
              </a:ln>
              <a:solidFill>
                <a:srgbClr val="000000"/>
              </a:solidFill>
              <a:effectLst/>
              <a:uFillTx/>
              <a:latin typeface="+mj-lt"/>
              <a:ea typeface="+mj-ea"/>
              <a:cs typeface="+mj-cs"/>
              <a:sym typeface="Calibri"/>
            </a:endParaRPr>
          </a:p>
        </p:txBody>
      </p:sp>
      <p:sp>
        <p:nvSpPr>
          <p:cNvPr id="57" name="TextBox 56">
            <a:extLst>
              <a:ext uri="{FF2B5EF4-FFF2-40B4-BE49-F238E27FC236}">
                <a16:creationId xmlns:a16="http://schemas.microsoft.com/office/drawing/2014/main" id="{9C966D6B-E747-42BF-AF41-ED6F51F881DD}"/>
              </a:ext>
            </a:extLst>
          </p:cNvPr>
          <p:cNvSpPr txBox="1"/>
          <p:nvPr/>
        </p:nvSpPr>
        <p:spPr>
          <a:xfrm>
            <a:off x="1167975" y="1690021"/>
            <a:ext cx="7604756" cy="729430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285750" indent="-285750" fontAlgn="base" hangingPunct="0">
              <a:buFont typeface="Arial" panose="020B0604020202020204" pitchFamily="34" charset="0"/>
              <a:buChar char="•"/>
            </a:pPr>
            <a:endParaRPr lang="en-GB" sz="14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285750" indent="-285750" fontAlgn="base">
              <a:buFont typeface="Arial" panose="020B0604020202020204" pitchFamily="34" charset="0"/>
              <a:buChar char="•"/>
            </a:pPr>
            <a:r>
              <a:rPr lang="en-GB" sz="14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Establish </a:t>
            </a:r>
            <a:r>
              <a:rPr lang="en-GB" sz="1400" kern="1200" dirty="0">
                <a:solidFill>
                  <a:srgbClr val="000000"/>
                </a:solidFill>
                <a:effectLst/>
                <a:ea typeface="Times New Roman" panose="02020603050405020304" pitchFamily="18" charset="0"/>
                <a:cs typeface="Calibri" panose="020F0502020204030204" pitchFamily="34" charset="0"/>
              </a:rPr>
              <a:t>Bassetlaw ‘</a:t>
            </a:r>
            <a:r>
              <a:rPr lang="en-GB" sz="1400" kern="1200" dirty="0">
                <a:ea typeface="Times New Roman" panose="02020603050405020304" pitchFamily="18" charset="0"/>
                <a:cs typeface="Calibri" panose="020F0502020204030204" pitchFamily="34" charset="0"/>
              </a:rPr>
              <a:t>C</a:t>
            </a:r>
            <a:r>
              <a:rPr lang="en-GB" sz="1400" kern="1200" dirty="0">
                <a:solidFill>
                  <a:srgbClr val="000000"/>
                </a:solidFill>
                <a:effectLst/>
                <a:ea typeface="Times New Roman" panose="02020603050405020304" pitchFamily="18" charset="0"/>
                <a:cs typeface="Calibri" panose="020F0502020204030204" pitchFamily="34" charset="0"/>
              </a:rPr>
              <a:t>itizen’s </a:t>
            </a:r>
            <a:r>
              <a:rPr lang="en-GB" sz="1400" kern="1200" dirty="0">
                <a:ea typeface="Times New Roman" panose="02020603050405020304" pitchFamily="18" charset="0"/>
                <a:cs typeface="Calibri" panose="020F0502020204030204" pitchFamily="34" charset="0"/>
              </a:rPr>
              <a:t>P</a:t>
            </a:r>
            <a:r>
              <a:rPr lang="en-GB" sz="1400" kern="1200" dirty="0">
                <a:solidFill>
                  <a:srgbClr val="000000"/>
                </a:solidFill>
                <a:effectLst/>
                <a:ea typeface="Times New Roman" panose="02020603050405020304" pitchFamily="18" charset="0"/>
                <a:cs typeface="Calibri" panose="020F0502020204030204" pitchFamily="34" charset="0"/>
              </a:rPr>
              <a:t>anel’ to </a:t>
            </a:r>
            <a:r>
              <a:rPr lang="en-GB" sz="1400" dirty="0">
                <a:solidFill>
                  <a:srgbClr val="030303"/>
                </a:solidFill>
                <a:effectLst/>
                <a:ea typeface="Calibri" panose="020F0502020204030204" pitchFamily="34" charset="0"/>
              </a:rPr>
              <a:t>work closer with people who have lived experience</a:t>
            </a:r>
            <a:r>
              <a:rPr lang="en-GB" sz="1400" kern="1200" dirty="0">
                <a:ea typeface="Calibri" panose="020F0502020204030204" pitchFamily="34" charset="0"/>
                <a:cs typeface="Calibri" panose="020F0502020204030204" pitchFamily="34" charset="0"/>
              </a:rPr>
              <a:t> and </a:t>
            </a:r>
            <a:r>
              <a:rPr lang="en-GB" sz="1400" kern="1200" dirty="0">
                <a:solidFill>
                  <a:srgbClr val="000000"/>
                </a:solidFill>
                <a:effectLst/>
                <a:ea typeface="Times New Roman" panose="02020603050405020304" pitchFamily="18" charset="0"/>
                <a:cs typeface="Calibri" panose="020F0502020204030204" pitchFamily="34" charset="0"/>
              </a:rPr>
              <a:t>ensure co production and delivery of local initiatives and services</a:t>
            </a:r>
          </a:p>
          <a:p>
            <a:pPr marL="285750" indent="-285750" fontAlgn="base">
              <a:buFont typeface="Arial" panose="020B0604020202020204" pitchFamily="34" charset="0"/>
              <a:buChar char="•"/>
            </a:pPr>
            <a:endParaRPr lang="en-GB" sz="14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285750" indent="-285750" fontAlgn="base" hangingPunct="0">
              <a:buFont typeface="Arial" panose="020B0604020202020204" pitchFamily="34" charset="0"/>
              <a:buChar char="•"/>
            </a:pPr>
            <a:r>
              <a:rPr lang="en-GB" sz="14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Development of a collaborative </a:t>
            </a:r>
            <a:r>
              <a:rPr lang="en-GB" sz="1400" dirty="0">
                <a:effectLst/>
                <a:latin typeface="Calibri" panose="020F0502020204030204" pitchFamily="34" charset="0"/>
                <a:ea typeface="Calibri" panose="020F0502020204030204" pitchFamily="34" charset="0"/>
                <a:cs typeface="Calibri" panose="020F0502020204030204" pitchFamily="34" charset="0"/>
              </a:rPr>
              <a:t>risk monitoring and performance dashboard associated with the delivery of the Place Plan</a:t>
            </a:r>
            <a:endParaRPr lang="en-GB" sz="1400" kern="1200" dirty="0">
              <a:latin typeface="Calibri" panose="020F0502020204030204" pitchFamily="34" charset="0"/>
              <a:ea typeface="Calibri" panose="020F0502020204030204" pitchFamily="34" charset="0"/>
              <a:cs typeface="Calibri" panose="020F0502020204030204" pitchFamily="34" charset="0"/>
            </a:endParaRPr>
          </a:p>
          <a:p>
            <a:pPr fontAlgn="base" hangingPunct="0"/>
            <a:endParaRPr lang="en-GB" sz="1400" kern="1200" dirty="0">
              <a:solidFill>
                <a:srgbClr val="FFFFFF"/>
              </a:solidFill>
              <a:effectLst/>
              <a:latin typeface="Calibri" panose="020F0502020204030204" pitchFamily="34" charset="0"/>
              <a:ea typeface="Calibri" panose="020F0502020204030204" pitchFamily="34" charset="0"/>
              <a:cs typeface="Calibri" panose="020F0502020204030204" pitchFamily="34" charset="0"/>
            </a:endParaRPr>
          </a:p>
          <a:p>
            <a:pPr marL="285750" indent="-285750" fontAlgn="base" hangingPunct="0">
              <a:buFont typeface="Arial" panose="020B0604020202020204" pitchFamily="34" charset="0"/>
              <a:buChar char="•"/>
            </a:pPr>
            <a:r>
              <a:rPr lang="en-GB"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Developing shared arrangements across a number of partners for functions and/or Place Plan deliverables e.g. communications and engagement, data analytics, QI expertise, staff induction, staff training </a:t>
            </a:r>
          </a:p>
          <a:p>
            <a:pPr marL="285750" indent="-285750" fontAlgn="base" hangingPunct="0">
              <a:buFont typeface="Arial" panose="020B0604020202020204" pitchFamily="34" charset="0"/>
              <a:buChar char="•"/>
            </a:pPr>
            <a:endParaRPr lang="en-GB"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285750" indent="-285750" fontAlgn="base">
              <a:buFont typeface="Arial" panose="020B0604020202020204" pitchFamily="34" charset="0"/>
              <a:buChar char="•"/>
            </a:pPr>
            <a:r>
              <a:rPr lang="en-GB" sz="1400" dirty="0">
                <a:effectLst/>
                <a:latin typeface="Calibri" panose="020F0502020204030204" pitchFamily="34" charset="0"/>
                <a:ea typeface="Calibri" panose="020F0502020204030204" pitchFamily="34" charset="0"/>
                <a:cs typeface="Calibri" panose="020F0502020204030204" pitchFamily="34" charset="0"/>
              </a:rPr>
              <a:t>Developing mechanisms for sharing resources and promoting integrated working arrangements across Place Partners</a:t>
            </a:r>
          </a:p>
          <a:p>
            <a:pPr fontAlgn="base"/>
            <a:endParaRPr lang="en-GB" sz="1400" dirty="0">
              <a:effectLst/>
              <a:latin typeface="Calibri" panose="020F0502020204030204" pitchFamily="34" charset="0"/>
              <a:ea typeface="Calibri" panose="020F0502020204030204" pitchFamily="34" charset="0"/>
              <a:cs typeface="Calibri" panose="020F0502020204030204" pitchFamily="34" charset="0"/>
            </a:endParaRPr>
          </a:p>
          <a:p>
            <a:pPr marL="285750" indent="-285750" fontAlgn="base">
              <a:buFont typeface="Arial" panose="020B0604020202020204" pitchFamily="34" charset="0"/>
              <a:buChar char="•"/>
            </a:pPr>
            <a:r>
              <a:rPr lang="en-GB" sz="1400" dirty="0">
                <a:latin typeface="Calibri" panose="020F0502020204030204" pitchFamily="34" charset="0"/>
                <a:ea typeface="Calibri" panose="020F0502020204030204" pitchFamily="34" charset="0"/>
                <a:cs typeface="Calibri" panose="020F0502020204030204" pitchFamily="34" charset="0"/>
              </a:rPr>
              <a:t>Developing and supporting our VCSE within Bassetlaw</a:t>
            </a:r>
          </a:p>
          <a:p>
            <a:pPr fontAlgn="base"/>
            <a:endParaRPr lang="en-GB" sz="1400" dirty="0">
              <a:effectLst/>
              <a:latin typeface="Calibri" panose="020F0502020204030204" pitchFamily="34" charset="0"/>
              <a:ea typeface="Calibri" panose="020F0502020204030204" pitchFamily="34" charset="0"/>
              <a:cs typeface="Calibri" panose="020F0502020204030204" pitchFamily="34" charset="0"/>
            </a:endParaRPr>
          </a:p>
          <a:p>
            <a:pPr marL="285750" indent="-285750" fontAlgn="base">
              <a:buFont typeface="Arial" panose="020B0604020202020204" pitchFamily="34" charset="0"/>
              <a:buChar char="•"/>
            </a:pPr>
            <a:r>
              <a:rPr lang="en-GB" sz="1400" dirty="0">
                <a:latin typeface="Calibri" panose="020F0502020204030204" pitchFamily="34" charset="0"/>
                <a:ea typeface="Calibri" panose="020F0502020204030204" pitchFamily="34" charset="0"/>
                <a:cs typeface="Calibri" panose="020F0502020204030204" pitchFamily="34" charset="0"/>
              </a:rPr>
              <a:t>Developing our social value awareness and evaluation</a:t>
            </a:r>
          </a:p>
          <a:p>
            <a:pPr marL="285750" indent="-285750" fontAlgn="base">
              <a:buFont typeface="Arial" panose="020B0604020202020204" pitchFamily="34" charset="0"/>
              <a:buChar char="•"/>
            </a:pPr>
            <a:endParaRPr lang="en-GB" sz="1400" dirty="0">
              <a:effectLst/>
              <a:latin typeface="Calibri" panose="020F0502020204030204" pitchFamily="34" charset="0"/>
              <a:ea typeface="Calibri" panose="020F0502020204030204" pitchFamily="34" charset="0"/>
              <a:cs typeface="Calibri" panose="020F0502020204030204" pitchFamily="34" charset="0"/>
            </a:endParaRPr>
          </a:p>
          <a:p>
            <a:pPr fontAlgn="base" hangingPunct="0"/>
            <a:endParaRPr lang="en-GB" sz="24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fontAlgn="base" hangingPunct="0"/>
            <a:endParaRPr lang="en-GB" dirty="0">
              <a:latin typeface="Calibri Light" panose="020F0302020204030204" pitchFamily="34" charset="0"/>
              <a:ea typeface="Times New Roman" panose="02020603050405020304" pitchFamily="18" charset="0"/>
              <a:cs typeface="Times New Roman" panose="02020603050405020304" pitchFamily="18" charset="0"/>
            </a:endParaRPr>
          </a:p>
          <a:p>
            <a:pPr fontAlgn="base" hangingPunct="0"/>
            <a:endParaRPr lang="en-GB" sz="24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fontAlgn="base" hangingPunct="0"/>
            <a:endParaRPr lang="en-GB" dirty="0">
              <a:latin typeface="Calibri Light" panose="020F0302020204030204" pitchFamily="34" charset="0"/>
              <a:ea typeface="Times New Roman" panose="02020603050405020304" pitchFamily="18" charset="0"/>
              <a:cs typeface="Times New Roman" panose="02020603050405020304" pitchFamily="18" charset="0"/>
            </a:endParaRPr>
          </a:p>
          <a:p>
            <a:pPr fontAlgn="base"/>
            <a:endParaRPr lang="en-GB" sz="1800" dirty="0">
              <a:latin typeface="Calibri Light" panose="020F0302020204030204" pitchFamily="34" charset="0"/>
              <a:ea typeface="Calibri" panose="020F0502020204030204" pitchFamily="34" charset="0"/>
              <a:cs typeface="Times New Roman" panose="02020603050405020304" pitchFamily="18" charset="0"/>
            </a:endParaRPr>
          </a:p>
          <a:p>
            <a:pPr fontAlgn="base"/>
            <a:endParaRPr lang="en-GB" sz="1800" dirty="0">
              <a:effectLst/>
              <a:latin typeface="Calibri" panose="020F0502020204030204" pitchFamily="34" charset="0"/>
              <a:ea typeface="Calibri" panose="020F0502020204030204" pitchFamily="34" charset="0"/>
            </a:endParaRPr>
          </a:p>
          <a:p>
            <a:pPr fontAlgn="base" hangingPunct="0"/>
            <a:endParaRPr lang="en-GB" sz="24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fontAlgn="base" hangingPunct="0"/>
            <a:endParaRPr lang="en-GB" dirty="0">
              <a:latin typeface="Calibri Light" panose="020F0302020204030204" pitchFamily="34" charset="0"/>
              <a:ea typeface="Calibri" panose="020F0502020204030204" pitchFamily="34" charset="0"/>
              <a:cs typeface="Times New Roman" panose="02020603050405020304" pitchFamily="18" charset="0"/>
            </a:endParaRPr>
          </a:p>
          <a:p>
            <a:pPr fontAlgn="base" hangingPunct="0"/>
            <a:endParaRPr lang="en-GB" sz="1100" dirty="0">
              <a:effectLst/>
              <a:latin typeface="Calibri Light" panose="020F0302020204030204" pitchFamily="34" charset="0"/>
              <a:ea typeface="Calibri" panose="020F0502020204030204" pitchFamily="34" charset="0"/>
              <a:cs typeface="Times New Roman" panose="02020603050405020304" pitchFamily="18" charset="0"/>
            </a:endParaRPr>
          </a:p>
          <a:p>
            <a:pPr fontAlgn="base" hangingPunct="0"/>
            <a:endParaRPr lang="en-GB" sz="1100" dirty="0">
              <a:effectLst/>
              <a:latin typeface="Calibri" panose="020F0502020204030204" pitchFamily="34" charset="0"/>
              <a:ea typeface="Calibri" panose="020F0502020204030204" pitchFamily="34" charset="0"/>
            </a:endParaRPr>
          </a:p>
        </p:txBody>
      </p:sp>
      <p:sp>
        <p:nvSpPr>
          <p:cNvPr id="60" name="Rectangle: Rounded Corners 59">
            <a:extLst>
              <a:ext uri="{FF2B5EF4-FFF2-40B4-BE49-F238E27FC236}">
                <a16:creationId xmlns:a16="http://schemas.microsoft.com/office/drawing/2014/main" id="{3DF73D20-1882-4101-8E61-5A73166B1666}"/>
              </a:ext>
            </a:extLst>
          </p:cNvPr>
          <p:cNvSpPr/>
          <p:nvPr/>
        </p:nvSpPr>
        <p:spPr>
          <a:xfrm>
            <a:off x="10123437" y="5313261"/>
            <a:ext cx="1938429" cy="612932"/>
          </a:xfrm>
          <a:prstGeom prst="roundRect">
            <a:avLst/>
          </a:prstGeom>
          <a:ln w="47625">
            <a:solidFill>
              <a:srgbClr val="2D2E83"/>
            </a:solidFill>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45719" tIns="45719" rIns="45719" bIns="45719" numCol="1" spcCol="38100" rtlCol="0" anchor="ctr">
            <a:spAutoFit/>
          </a:bodyPr>
          <a:lstStyle/>
          <a:p>
            <a:pPr fontAlgn="base">
              <a:tabLst>
                <a:tab pos="457200" algn="l"/>
              </a:tabLst>
            </a:pPr>
            <a:r>
              <a:rPr lang="en-GB" sz="1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Routine performance oversight of agreed Place Plan deliverables</a:t>
            </a:r>
          </a:p>
        </p:txBody>
      </p:sp>
      <p:sp>
        <p:nvSpPr>
          <p:cNvPr id="62" name="Rectangle: Rounded Corners 61">
            <a:extLst>
              <a:ext uri="{FF2B5EF4-FFF2-40B4-BE49-F238E27FC236}">
                <a16:creationId xmlns:a16="http://schemas.microsoft.com/office/drawing/2014/main" id="{AA2A7C07-6AB0-4C57-BA07-FBB5BF6474C6}"/>
              </a:ext>
            </a:extLst>
          </p:cNvPr>
          <p:cNvSpPr/>
          <p:nvPr/>
        </p:nvSpPr>
        <p:spPr>
          <a:xfrm>
            <a:off x="10123437" y="6045171"/>
            <a:ext cx="1938429" cy="442672"/>
          </a:xfrm>
          <a:prstGeom prst="roundRect">
            <a:avLst/>
          </a:prstGeom>
          <a:ln w="47625">
            <a:solidFill>
              <a:srgbClr val="2D2E83"/>
            </a:solidFill>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45719" tIns="45719" rIns="45719" bIns="45719" numCol="1" spcCol="38100" rtlCol="0" anchor="ctr">
            <a:spAutoFit/>
          </a:bodyPr>
          <a:lstStyle/>
          <a:p>
            <a:pPr fontAlgn="base">
              <a:tabLst>
                <a:tab pos="457200" algn="l"/>
              </a:tabLst>
            </a:pPr>
            <a:r>
              <a:rPr lang="en-GB" sz="10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Clarity of leadership of programmes of work</a:t>
            </a:r>
          </a:p>
        </p:txBody>
      </p:sp>
      <p:sp>
        <p:nvSpPr>
          <p:cNvPr id="25" name="Rectangle: Rounded Corners 24">
            <a:extLst>
              <a:ext uri="{FF2B5EF4-FFF2-40B4-BE49-F238E27FC236}">
                <a16:creationId xmlns:a16="http://schemas.microsoft.com/office/drawing/2014/main" id="{BF89F4B2-7FB9-49EC-9676-F173B32AD756}"/>
              </a:ext>
            </a:extLst>
          </p:cNvPr>
          <p:cNvSpPr/>
          <p:nvPr/>
        </p:nvSpPr>
        <p:spPr>
          <a:xfrm>
            <a:off x="3267296" y="1048675"/>
            <a:ext cx="4009414" cy="306465"/>
          </a:xfrm>
          <a:prstGeom prst="roundRect">
            <a:avLst/>
          </a:prstGeom>
          <a:ln>
            <a:solidFill>
              <a:srgbClr val="2D2E83"/>
            </a:solidFill>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45719" tIns="45719" rIns="45719" bIns="45719" numCol="1" spcCol="38100" rtlCol="0" anchor="ctr">
            <a:spAutoFit/>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lang="en-US" sz="1200" b="1" spc="-55" dirty="0">
                <a:solidFill>
                  <a:schemeClr val="tx1"/>
                </a:solidFill>
                <a:latin typeface="Arial" panose="020B0604020202020204" pitchFamily="34" charset="0"/>
                <a:cs typeface="Arial" panose="020B0604020202020204" pitchFamily="34" charset="0"/>
              </a:rPr>
              <a:t>PBP Delivery Team  Key Initiatives </a:t>
            </a:r>
          </a:p>
        </p:txBody>
      </p:sp>
      <p:sp>
        <p:nvSpPr>
          <p:cNvPr id="5" name="Rectangle: Rounded Corners 4">
            <a:extLst>
              <a:ext uri="{FF2B5EF4-FFF2-40B4-BE49-F238E27FC236}">
                <a16:creationId xmlns:a16="http://schemas.microsoft.com/office/drawing/2014/main" id="{D1DE8161-8E60-C877-BBBB-F3D9C567A107}"/>
              </a:ext>
            </a:extLst>
          </p:cNvPr>
          <p:cNvSpPr/>
          <p:nvPr/>
        </p:nvSpPr>
        <p:spPr>
          <a:xfrm>
            <a:off x="10133237" y="494043"/>
            <a:ext cx="1938429" cy="868321"/>
          </a:xfrm>
          <a:prstGeom prst="roundRect">
            <a:avLst/>
          </a:prstGeom>
          <a:ln w="47625">
            <a:solidFill>
              <a:srgbClr val="2D2E83"/>
            </a:solidFill>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45719" tIns="45719" rIns="45719" bIns="45719" numCol="1" spcCol="38100" rtlCol="0" anchor="ctr">
            <a:spAutoFit/>
          </a:bodyPr>
          <a:lstStyle/>
          <a:p>
            <a:pPr>
              <a:spcBef>
                <a:spcPts val="300"/>
              </a:spcBef>
              <a:spcAft>
                <a:spcPts val="300"/>
              </a:spcAft>
              <a:buClr>
                <a:schemeClr val="accent1"/>
              </a:buClr>
              <a:buSzPct val="120000"/>
            </a:pPr>
            <a:r>
              <a:rPr lang="en-US" sz="1000" dirty="0">
                <a:solidFill>
                  <a:schemeClr val="tx1"/>
                </a:solidFill>
                <a:latin typeface="Arial" panose="020B0604020202020204" pitchFamily="34" charset="0"/>
                <a:cs typeface="Arial" panose="020B0604020202020204" pitchFamily="34" charset="0"/>
              </a:rPr>
              <a:t>Local citizens report feeing </a:t>
            </a:r>
            <a:r>
              <a:rPr lang="en-US" sz="1000" kern="0" dirty="0">
                <a:solidFill>
                  <a:schemeClr val="tx1"/>
                </a:solidFill>
                <a:latin typeface="Arial" panose="020B0604020202020204" pitchFamily="34" charset="0"/>
                <a:cs typeface="Arial" panose="020B0604020202020204" pitchFamily="34" charset="0"/>
              </a:rPr>
              <a:t>listened to and that the Place Partnership is acting on what matters to most to people</a:t>
            </a:r>
          </a:p>
        </p:txBody>
      </p:sp>
      <p:sp>
        <p:nvSpPr>
          <p:cNvPr id="6" name="Rectangle: Rounded Corners 5">
            <a:extLst>
              <a:ext uri="{FF2B5EF4-FFF2-40B4-BE49-F238E27FC236}">
                <a16:creationId xmlns:a16="http://schemas.microsoft.com/office/drawing/2014/main" id="{7A22364A-ED91-15BD-C8CD-1953DF830B8C}"/>
              </a:ext>
            </a:extLst>
          </p:cNvPr>
          <p:cNvSpPr/>
          <p:nvPr/>
        </p:nvSpPr>
        <p:spPr>
          <a:xfrm>
            <a:off x="6312024" y="2203909"/>
            <a:ext cx="226315" cy="135147"/>
          </a:xfrm>
          <a:prstGeom prst="roundRect">
            <a:avLst/>
          </a:prstGeom>
          <a:solidFill>
            <a:schemeClr val="accent3">
              <a:lumMod val="60000"/>
              <a:lumOff val="40000"/>
            </a:schemeClr>
          </a:solidFill>
          <a:ln w="12700" cap="flat">
            <a:solidFill>
              <a:schemeClr val="accent3">
                <a:lumMod val="60000"/>
                <a:lumOff val="40000"/>
              </a:schemeClr>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j-lt"/>
              <a:ea typeface="+mj-ea"/>
              <a:cs typeface="+mj-cs"/>
              <a:sym typeface="Calibri"/>
            </a:endParaRPr>
          </a:p>
        </p:txBody>
      </p:sp>
    </p:spTree>
    <p:extLst>
      <p:ext uri="{BB962C8B-B14F-4D97-AF65-F5344CB8AC3E}">
        <p14:creationId xmlns:p14="http://schemas.microsoft.com/office/powerpoint/2010/main" val="4074951876"/>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E23758-917A-4F94-8B8A-F766FA31A71A}"/>
              </a:ext>
            </a:extLst>
          </p:cNvPr>
          <p:cNvSpPr>
            <a:spLocks noGrp="1"/>
          </p:cNvSpPr>
          <p:nvPr>
            <p:ph type="title"/>
          </p:nvPr>
        </p:nvSpPr>
        <p:spPr/>
        <p:txBody>
          <a:bodyPr/>
          <a:lstStyle/>
          <a:p>
            <a:r>
              <a:rPr lang="en-GB" dirty="0"/>
              <a:t>Bassetlaw Delivery Team</a:t>
            </a:r>
          </a:p>
        </p:txBody>
      </p:sp>
      <p:sp>
        <p:nvSpPr>
          <p:cNvPr id="30" name="Rectangle: Rounded Corners 29">
            <a:extLst>
              <a:ext uri="{FF2B5EF4-FFF2-40B4-BE49-F238E27FC236}">
                <a16:creationId xmlns:a16="http://schemas.microsoft.com/office/drawing/2014/main" id="{D7E03B23-E2BE-4B59-920F-FBC4FC0BC59D}"/>
              </a:ext>
            </a:extLst>
          </p:cNvPr>
          <p:cNvSpPr/>
          <p:nvPr/>
        </p:nvSpPr>
        <p:spPr>
          <a:xfrm>
            <a:off x="6335815" y="1735530"/>
            <a:ext cx="2700300" cy="408620"/>
          </a:xfrm>
          <a:prstGeom prst="roundRect">
            <a:avLst/>
          </a:prstGeom>
          <a:solidFill>
            <a:srgbClr val="FFFFFF"/>
          </a:solidFill>
          <a:ln w="12700" cap="flat">
            <a:solidFill>
              <a:schemeClr val="accent1"/>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ctr" defTabSz="457200" rtl="0" fontAlgn="auto" latinLnBrk="0" hangingPunct="0">
              <a:lnSpc>
                <a:spcPct val="100000"/>
              </a:lnSpc>
              <a:spcBef>
                <a:spcPts val="0"/>
              </a:spcBef>
              <a:spcAft>
                <a:spcPts val="0"/>
              </a:spcAft>
              <a:buClrTx/>
              <a:buSzTx/>
              <a:buFontTx/>
              <a:buNone/>
              <a:tabLst/>
            </a:pPr>
            <a:r>
              <a:rPr kumimoji="0" lang="en-GB" sz="1800" b="0" i="0" u="none" strike="noStrike" cap="none" spc="0" normalizeH="0" baseline="0" dirty="0">
                <a:ln>
                  <a:noFill/>
                </a:ln>
                <a:solidFill>
                  <a:srgbClr val="000000"/>
                </a:solidFill>
                <a:effectLst/>
                <a:uFillTx/>
                <a:latin typeface="+mj-lt"/>
                <a:ea typeface="+mj-ea"/>
                <a:cs typeface="+mj-cs"/>
                <a:sym typeface="Calibri"/>
              </a:rPr>
              <a:t>Programme Director</a:t>
            </a:r>
          </a:p>
        </p:txBody>
      </p:sp>
      <p:sp>
        <p:nvSpPr>
          <p:cNvPr id="31" name="Rectangle: Rounded Corners 30">
            <a:extLst>
              <a:ext uri="{FF2B5EF4-FFF2-40B4-BE49-F238E27FC236}">
                <a16:creationId xmlns:a16="http://schemas.microsoft.com/office/drawing/2014/main" id="{EF0BA366-71B2-4FAD-B2E6-77BBC9F8CA49}"/>
              </a:ext>
            </a:extLst>
          </p:cNvPr>
          <p:cNvSpPr/>
          <p:nvPr/>
        </p:nvSpPr>
        <p:spPr>
          <a:xfrm>
            <a:off x="6113004" y="1158180"/>
            <a:ext cx="3145922" cy="408620"/>
          </a:xfrm>
          <a:prstGeom prst="roundRect">
            <a:avLst/>
          </a:prstGeom>
          <a:solidFill>
            <a:srgbClr val="FFFFFF"/>
          </a:solidFill>
          <a:ln w="12700" cap="flat">
            <a:solidFill>
              <a:schemeClr val="accent1"/>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ctr" defTabSz="457200" rtl="0" fontAlgn="auto" latinLnBrk="0" hangingPunct="0">
              <a:lnSpc>
                <a:spcPct val="100000"/>
              </a:lnSpc>
              <a:spcBef>
                <a:spcPts val="0"/>
              </a:spcBef>
              <a:spcAft>
                <a:spcPts val="0"/>
              </a:spcAft>
              <a:buClrTx/>
              <a:buSzTx/>
              <a:buFontTx/>
              <a:buNone/>
              <a:tabLst/>
            </a:pPr>
            <a:r>
              <a:rPr lang="en-GB" sz="1800" dirty="0"/>
              <a:t>Bassetlaw Executive Cabinet</a:t>
            </a:r>
            <a:endParaRPr kumimoji="0" lang="en-GB" sz="1800" b="0" i="0" u="none" strike="noStrike" cap="none" spc="0" normalizeH="0" baseline="0" dirty="0">
              <a:ln>
                <a:noFill/>
              </a:ln>
              <a:solidFill>
                <a:srgbClr val="000000"/>
              </a:solidFill>
              <a:effectLst/>
              <a:uFillTx/>
              <a:latin typeface="+mj-lt"/>
              <a:ea typeface="+mj-ea"/>
              <a:cs typeface="+mj-cs"/>
              <a:sym typeface="Calibri"/>
            </a:endParaRPr>
          </a:p>
        </p:txBody>
      </p:sp>
      <p:sp>
        <p:nvSpPr>
          <p:cNvPr id="32" name="Rectangle: Rounded Corners 31">
            <a:extLst>
              <a:ext uri="{FF2B5EF4-FFF2-40B4-BE49-F238E27FC236}">
                <a16:creationId xmlns:a16="http://schemas.microsoft.com/office/drawing/2014/main" id="{5658A1B6-E5B7-426C-B520-534A4D43D75C}"/>
              </a:ext>
            </a:extLst>
          </p:cNvPr>
          <p:cNvSpPr/>
          <p:nvPr/>
        </p:nvSpPr>
        <p:spPr>
          <a:xfrm>
            <a:off x="5936377" y="620688"/>
            <a:ext cx="3499175" cy="408620"/>
          </a:xfrm>
          <a:prstGeom prst="roundRect">
            <a:avLst/>
          </a:prstGeom>
          <a:solidFill>
            <a:srgbClr val="FFFFFF"/>
          </a:solidFill>
          <a:ln w="12700" cap="flat">
            <a:solidFill>
              <a:schemeClr val="accent1"/>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ctr" defTabSz="457200" rtl="0" fontAlgn="auto" latinLnBrk="0" hangingPunct="0">
              <a:lnSpc>
                <a:spcPct val="100000"/>
              </a:lnSpc>
              <a:spcBef>
                <a:spcPts val="0"/>
              </a:spcBef>
              <a:spcAft>
                <a:spcPts val="0"/>
              </a:spcAft>
              <a:buClrTx/>
              <a:buSzTx/>
              <a:buFontTx/>
              <a:buNone/>
              <a:tabLst/>
            </a:pPr>
            <a:r>
              <a:rPr lang="en-GB" sz="1800" dirty="0"/>
              <a:t>Bassetlaw Place Based Partnership</a:t>
            </a:r>
            <a:endParaRPr kumimoji="0" lang="en-GB" sz="1800" b="0" i="0" u="none" strike="noStrike" cap="none" spc="0" normalizeH="0" baseline="0" dirty="0">
              <a:ln>
                <a:noFill/>
              </a:ln>
              <a:solidFill>
                <a:srgbClr val="000000"/>
              </a:solidFill>
              <a:effectLst/>
              <a:uFillTx/>
              <a:latin typeface="+mj-lt"/>
              <a:ea typeface="+mj-ea"/>
              <a:cs typeface="+mj-cs"/>
              <a:sym typeface="Calibri"/>
            </a:endParaRPr>
          </a:p>
        </p:txBody>
      </p:sp>
      <p:pic>
        <p:nvPicPr>
          <p:cNvPr id="50" name="Picture 2">
            <a:extLst>
              <a:ext uri="{FF2B5EF4-FFF2-40B4-BE49-F238E27FC236}">
                <a16:creationId xmlns:a16="http://schemas.microsoft.com/office/drawing/2014/main" id="{42F2F802-4E2E-4238-A877-88CC225C8B6D}"/>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38886" y="62447"/>
            <a:ext cx="1553114" cy="7778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a:extLst>
              <a:ext uri="{FF2B5EF4-FFF2-40B4-BE49-F238E27FC236}">
                <a16:creationId xmlns:a16="http://schemas.microsoft.com/office/drawing/2014/main" id="{0D9F1BBB-006B-3707-7295-32708FC3DB61}"/>
              </a:ext>
            </a:extLst>
          </p:cNvPr>
          <p:cNvPicPr>
            <a:picLocks noChangeAspect="1"/>
          </p:cNvPicPr>
          <p:nvPr/>
        </p:nvPicPr>
        <p:blipFill rotWithShape="1">
          <a:blip r:embed="rId3"/>
          <a:srcRect t="31725" b="14853"/>
          <a:stretch/>
        </p:blipFill>
        <p:spPr>
          <a:xfrm>
            <a:off x="917116" y="3432782"/>
            <a:ext cx="10391775" cy="3098912"/>
          </a:xfrm>
          <a:prstGeom prst="rect">
            <a:avLst/>
          </a:prstGeom>
        </p:spPr>
      </p:pic>
      <p:pic>
        <p:nvPicPr>
          <p:cNvPr id="5" name="Picture 4">
            <a:extLst>
              <a:ext uri="{FF2B5EF4-FFF2-40B4-BE49-F238E27FC236}">
                <a16:creationId xmlns:a16="http://schemas.microsoft.com/office/drawing/2014/main" id="{46844AC3-48CD-8C3E-B7F3-05D68AFAC1D3}"/>
              </a:ext>
            </a:extLst>
          </p:cNvPr>
          <p:cNvPicPr>
            <a:picLocks noChangeAspect="1"/>
          </p:cNvPicPr>
          <p:nvPr/>
        </p:nvPicPr>
        <p:blipFill rotWithShape="1">
          <a:blip r:embed="rId4"/>
          <a:srcRect r="2748"/>
          <a:stretch/>
        </p:blipFill>
        <p:spPr>
          <a:xfrm>
            <a:off x="83332" y="854065"/>
            <a:ext cx="2268252" cy="2802449"/>
          </a:xfrm>
          <a:prstGeom prst="rect">
            <a:avLst/>
          </a:prstGeom>
        </p:spPr>
      </p:pic>
    </p:spTree>
    <p:extLst>
      <p:ext uri="{BB962C8B-B14F-4D97-AF65-F5344CB8AC3E}">
        <p14:creationId xmlns:p14="http://schemas.microsoft.com/office/powerpoint/2010/main" val="1070395094"/>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1">
            <a:extLst>
              <a:ext uri="{FF2B5EF4-FFF2-40B4-BE49-F238E27FC236}">
                <a16:creationId xmlns:a16="http://schemas.microsoft.com/office/drawing/2014/main" id="{D46B8EA1-03D4-8CC4-F709-EE8FEB71771D}"/>
              </a:ext>
            </a:extLst>
          </p:cNvPr>
          <p:cNvSpPr>
            <a:spLocks noGrp="1"/>
          </p:cNvSpPr>
          <p:nvPr>
            <p:ph sz="quarter" idx="10"/>
          </p:nvPr>
        </p:nvSpPr>
        <p:spPr>
          <a:xfrm>
            <a:off x="237061" y="1074465"/>
            <a:ext cx="4455128" cy="4486808"/>
          </a:xfrm>
        </p:spPr>
        <p:txBody>
          <a:bodyPr/>
          <a:lstStyle/>
          <a:p>
            <a:pPr marL="0" indent="0">
              <a:lnSpc>
                <a:spcPct val="115000"/>
              </a:lnSpc>
              <a:spcAft>
                <a:spcPts val="1000"/>
              </a:spcAft>
              <a:buNone/>
            </a:pPr>
            <a:r>
              <a:rPr lang="en-GB" sz="1200" dirty="0">
                <a:effectLst/>
                <a:latin typeface="Arial" panose="020B0604020202020204" pitchFamily="34" charset="0"/>
                <a:ea typeface="Calibri" panose="020F0502020204030204" pitchFamily="34" charset="0"/>
                <a:cs typeface="Times New Roman" panose="02020603050405020304" pitchFamily="18" charset="0"/>
              </a:rPr>
              <a:t>Bassetlaw PBP has a long history of collaborative working to address the population needs of its 120,000 citizens. The PBP has established a local vision and priorities for Bassetlaw that are aligned with the Nottinghamshire Health and Wellbeing Strategy. Since July 2022, the PBP has also sought to actively engage in the delivery of the strategic priorities of NHS Nottingham and Nottinghamshire ICB following its transition from the South Yorkshire and Bassetlaw ICS. The Bassetlaw PBP comprises Executive level representation from a wide range of local statutory and Voluntary Community and Social Enterprise (VCSE) organisations.  These include: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Bef>
                <a:spcPts val="0"/>
              </a:spcBef>
              <a:buFont typeface="Symbol" panose="05050102010706020507" pitchFamily="18" charset="2"/>
              <a:buChar char=""/>
            </a:pPr>
            <a:r>
              <a:rPr lang="en-GB" sz="1200" dirty="0">
                <a:effectLst/>
                <a:latin typeface="Arial" panose="020B0604020202020204" pitchFamily="34" charset="0"/>
                <a:ea typeface="Calibri" panose="020F0502020204030204" pitchFamily="34" charset="0"/>
                <a:cs typeface="Times New Roman" panose="02020603050405020304" pitchFamily="18" charset="0"/>
              </a:rPr>
              <a:t>Bassetlaw Community and Voluntary Service</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Bef>
                <a:spcPts val="0"/>
              </a:spcBef>
              <a:buFont typeface="Symbol" panose="05050102010706020507" pitchFamily="18" charset="2"/>
              <a:buChar char=""/>
            </a:pPr>
            <a:r>
              <a:rPr lang="en-GB" sz="1200" dirty="0">
                <a:effectLst/>
                <a:latin typeface="Arial" panose="020B0604020202020204" pitchFamily="34" charset="0"/>
                <a:ea typeface="Calibri" panose="020F0502020204030204" pitchFamily="34" charset="0"/>
                <a:cs typeface="Times New Roman" panose="02020603050405020304" pitchFamily="18" charset="0"/>
              </a:rPr>
              <a:t>Bassetlaw District Council</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Bef>
                <a:spcPts val="0"/>
              </a:spcBef>
              <a:buFont typeface="Symbol" panose="05050102010706020507" pitchFamily="18" charset="2"/>
              <a:buChar char=""/>
            </a:pPr>
            <a:r>
              <a:rPr lang="en-GB" sz="1200" dirty="0">
                <a:effectLst/>
                <a:latin typeface="Arial" panose="020B0604020202020204" pitchFamily="34" charset="0"/>
                <a:ea typeface="Calibri" panose="020F0502020204030204" pitchFamily="34" charset="0"/>
                <a:cs typeface="Times New Roman" panose="02020603050405020304" pitchFamily="18" charset="0"/>
              </a:rPr>
              <a:t>NHS Nottingham and Nottinghamshire ICB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Bef>
                <a:spcPts val="0"/>
              </a:spcBef>
              <a:buFont typeface="Symbol" panose="05050102010706020507" pitchFamily="18" charset="2"/>
              <a:buChar char=""/>
            </a:pPr>
            <a:r>
              <a:rPr lang="en-GB" sz="1200" dirty="0">
                <a:effectLst/>
                <a:latin typeface="Arial" panose="020B0604020202020204" pitchFamily="34" charset="0"/>
                <a:ea typeface="Calibri" panose="020F0502020204030204" pitchFamily="34" charset="0"/>
                <a:cs typeface="Times New Roman" panose="02020603050405020304" pitchFamily="18" charset="0"/>
              </a:rPr>
              <a:t>Doncaster and Bassetlaw Teaching Hospitals NHS Foundation Trust</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Bef>
                <a:spcPts val="0"/>
              </a:spcBef>
              <a:buFont typeface="Symbol" panose="05050102010706020507" pitchFamily="18" charset="2"/>
              <a:buChar char=""/>
            </a:pPr>
            <a:r>
              <a:rPr lang="en-GB" sz="1200" dirty="0">
                <a:effectLst/>
                <a:latin typeface="Arial" panose="020B0604020202020204" pitchFamily="34" charset="0"/>
                <a:ea typeface="Calibri" panose="020F0502020204030204" pitchFamily="34" charset="0"/>
                <a:cs typeface="Times New Roman" panose="02020603050405020304" pitchFamily="18" charset="0"/>
              </a:rPr>
              <a:t>Healthwatch Nottingham and Nottinghamshire</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Bef>
                <a:spcPts val="0"/>
              </a:spcBef>
              <a:buFont typeface="Symbol" panose="05050102010706020507" pitchFamily="18" charset="2"/>
              <a:buChar char=""/>
            </a:pPr>
            <a:r>
              <a:rPr lang="en-GB" sz="1200" dirty="0">
                <a:effectLst/>
                <a:latin typeface="Arial" panose="020B0604020202020204" pitchFamily="34" charset="0"/>
                <a:ea typeface="Calibri" panose="020F0502020204030204" pitchFamily="34" charset="0"/>
                <a:cs typeface="Times New Roman" panose="02020603050405020304" pitchFamily="18" charset="0"/>
              </a:rPr>
              <a:t>Nottinghamshire County Council</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Bef>
                <a:spcPts val="0"/>
              </a:spcBef>
              <a:buFont typeface="Symbol" panose="05050102010706020507" pitchFamily="18" charset="2"/>
              <a:buChar char=""/>
            </a:pPr>
            <a:r>
              <a:rPr lang="en-GB" sz="1200" dirty="0">
                <a:effectLst/>
                <a:latin typeface="Arial" panose="020B0604020202020204" pitchFamily="34" charset="0"/>
                <a:ea typeface="Calibri" panose="020F0502020204030204" pitchFamily="34" charset="0"/>
                <a:cs typeface="Times New Roman" panose="02020603050405020304" pitchFamily="18" charset="0"/>
              </a:rPr>
              <a:t>Nottinghamshire Healthcare NHS Foundation Trust</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Bef>
                <a:spcPts val="0"/>
              </a:spcBef>
              <a:buFont typeface="Symbol" panose="05050102010706020507" pitchFamily="18" charset="2"/>
              <a:buChar char=""/>
            </a:pPr>
            <a:r>
              <a:rPr lang="en-GB" sz="1200" dirty="0">
                <a:effectLst/>
                <a:latin typeface="Arial" panose="020B0604020202020204" pitchFamily="34" charset="0"/>
                <a:ea typeface="Calibri" panose="020F0502020204030204" pitchFamily="34" charset="0"/>
                <a:cs typeface="Times New Roman" panose="02020603050405020304" pitchFamily="18" charset="0"/>
              </a:rPr>
              <a:t>Bassetlaw Primary Care Networks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Bef>
                <a:spcPts val="0"/>
              </a:spcBef>
              <a:buFont typeface="Symbol" panose="05050102010706020507" pitchFamily="18" charset="2"/>
              <a:buChar char=""/>
            </a:pPr>
            <a:r>
              <a:rPr lang="en-GB" sz="1200" dirty="0">
                <a:effectLst/>
                <a:latin typeface="Arial" panose="020B0604020202020204" pitchFamily="34" charset="0"/>
                <a:ea typeface="Calibri" panose="020F0502020204030204" pitchFamily="34" charset="0"/>
                <a:cs typeface="Times New Roman" panose="02020603050405020304" pitchFamily="18" charset="0"/>
              </a:rPr>
              <a:t>Bassetlaw Improvement District</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Bef>
                <a:spcPts val="0"/>
              </a:spcBef>
              <a:buNone/>
            </a:pPr>
            <a:r>
              <a:rPr lang="en-GB" sz="1200" dirty="0">
                <a:effectLst/>
                <a:latin typeface="Arial" panose="020B0604020202020204" pitchFamily="34" charset="0"/>
                <a:ea typeface="Calibri" panose="020F0502020204030204" pitchFamily="34" charset="0"/>
                <a:cs typeface="Times New Roman" panose="02020603050405020304" pitchFamily="18" charset="0"/>
              </a:rPr>
              <a:t> </a:t>
            </a:r>
            <a:endParaRPr lang="en-GB" sz="1200" dirty="0">
              <a:latin typeface="Calibri" panose="020F0502020204030204" pitchFamily="34" charset="0"/>
              <a:ea typeface="Calibri" panose="020F0502020204030204" pitchFamily="34" charset="0"/>
              <a:cs typeface="Times New Roman" panose="02020603050405020304" pitchFamily="18" charset="0"/>
            </a:endParaRPr>
          </a:p>
        </p:txBody>
      </p:sp>
      <p:sp>
        <p:nvSpPr>
          <p:cNvPr id="2" name="Title 1">
            <a:extLst>
              <a:ext uri="{FF2B5EF4-FFF2-40B4-BE49-F238E27FC236}">
                <a16:creationId xmlns:a16="http://schemas.microsoft.com/office/drawing/2014/main" id="{78450265-3574-4223-B79A-7E124C916345}"/>
              </a:ext>
            </a:extLst>
          </p:cNvPr>
          <p:cNvSpPr>
            <a:spLocks noGrp="1"/>
          </p:cNvSpPr>
          <p:nvPr>
            <p:ph type="title"/>
          </p:nvPr>
        </p:nvSpPr>
        <p:spPr>
          <a:xfrm>
            <a:off x="379023" y="368300"/>
            <a:ext cx="11425767" cy="396404"/>
          </a:xfrm>
        </p:spPr>
        <p:txBody>
          <a:bodyPr anchor="t">
            <a:normAutofit/>
          </a:bodyPr>
          <a:lstStyle/>
          <a:p>
            <a:pPr>
              <a:lnSpc>
                <a:spcPct val="90000"/>
              </a:lnSpc>
            </a:pPr>
            <a:r>
              <a:rPr lang="en-GB" sz="2800"/>
              <a:t>Bassetlaw Place Based Partnership: Place Plan 2023/4</a:t>
            </a:r>
          </a:p>
        </p:txBody>
      </p:sp>
      <p:pic>
        <p:nvPicPr>
          <p:cNvPr id="4" name="Picture 3">
            <a:extLst>
              <a:ext uri="{FF2B5EF4-FFF2-40B4-BE49-F238E27FC236}">
                <a16:creationId xmlns:a16="http://schemas.microsoft.com/office/drawing/2014/main" id="{A08F00DD-86A5-4F98-B427-21F7D6C30F68}"/>
              </a:ext>
            </a:extLst>
          </p:cNvPr>
          <p:cNvPicPr>
            <a:picLocks noChangeAspect="1"/>
          </p:cNvPicPr>
          <p:nvPr/>
        </p:nvPicPr>
        <p:blipFill>
          <a:blip r:embed="rId2"/>
          <a:stretch>
            <a:fillRect/>
          </a:stretch>
        </p:blipFill>
        <p:spPr>
          <a:xfrm>
            <a:off x="4687575" y="1138436"/>
            <a:ext cx="7422711" cy="4185084"/>
          </a:xfrm>
          <a:prstGeom prst="rect">
            <a:avLst/>
          </a:prstGeom>
        </p:spPr>
      </p:pic>
      <p:sp>
        <p:nvSpPr>
          <p:cNvPr id="5" name="TextBox 4">
            <a:extLst>
              <a:ext uri="{FF2B5EF4-FFF2-40B4-BE49-F238E27FC236}">
                <a16:creationId xmlns:a16="http://schemas.microsoft.com/office/drawing/2014/main" id="{47BE6563-461F-41D8-AC38-261E1C205356}"/>
              </a:ext>
            </a:extLst>
          </p:cNvPr>
          <p:cNvSpPr txBox="1"/>
          <p:nvPr/>
        </p:nvSpPr>
        <p:spPr>
          <a:xfrm>
            <a:off x="223254" y="5697252"/>
            <a:ext cx="11737304" cy="101566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lvl="0" indent="0" algn="l" defTabSz="1219170" rtl="0" eaLnBrk="1" fontAlgn="auto" latinLnBrk="0" hangingPunct="1">
              <a:lnSpc>
                <a:spcPct val="100000"/>
              </a:lnSpc>
              <a:spcBef>
                <a:spcPts val="0"/>
              </a:spcBef>
              <a:spcAft>
                <a:spcPts val="0"/>
              </a:spcAft>
              <a:buClr>
                <a:srgbClr val="37A7DF"/>
              </a:buClr>
              <a:buSzPct val="100000"/>
              <a:buFont typeface="Arial"/>
              <a:buNone/>
              <a:tabLst/>
              <a:defRPr/>
            </a:pPr>
            <a:r>
              <a:rPr kumimoji="0" lang="en-GB" sz="12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sym typeface="Calibri"/>
              </a:rPr>
              <a:t>During 2022/23 Bassetlaw PBP agreed six priorities on which to focus our collective efforts in order to explore and deliver new ways of working to address our local challenges – finding better solutions where coming together ‘added value’ and achieved improved outcomes.  These priorities have been reviewed in light of the publication of the Nottingham and Nottinghamshire ICB Integrated Care Plan.  Our priorities for 2023/4 are provided below.</a:t>
            </a:r>
          </a:p>
          <a:p>
            <a:pPr marL="0" marR="0" lvl="0" indent="0" algn="l" defTabSz="1219170" rtl="0" eaLnBrk="1" fontAlgn="auto" latinLnBrk="0" hangingPunct="1">
              <a:lnSpc>
                <a:spcPct val="100000"/>
              </a:lnSpc>
              <a:spcBef>
                <a:spcPts val="0"/>
              </a:spcBef>
              <a:spcAft>
                <a:spcPts val="0"/>
              </a:spcAft>
              <a:buClr>
                <a:srgbClr val="37A7DF"/>
              </a:buClr>
              <a:buSzPct val="100000"/>
              <a:buFont typeface="Arial"/>
              <a:buNone/>
              <a:tabLst/>
              <a:defRPr/>
            </a:pPr>
            <a:endParaRPr kumimoji="0" lang="en-GB" sz="12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sym typeface="Calibri"/>
            </a:endParaRPr>
          </a:p>
          <a:p>
            <a:pPr marL="0" marR="0" lvl="0" indent="0" algn="l" defTabSz="1219170" rtl="0" eaLnBrk="1" fontAlgn="auto" latinLnBrk="0" hangingPunct="1">
              <a:lnSpc>
                <a:spcPct val="100000"/>
              </a:lnSpc>
              <a:spcBef>
                <a:spcPts val="0"/>
              </a:spcBef>
              <a:spcAft>
                <a:spcPts val="0"/>
              </a:spcAft>
              <a:buClr>
                <a:srgbClr val="37A7DF"/>
              </a:buClr>
              <a:buSzPct val="100000"/>
              <a:buFont typeface="Arial"/>
              <a:buNone/>
              <a:tabLst/>
              <a:defRPr/>
            </a:pPr>
            <a:r>
              <a:rPr kumimoji="0" lang="en-GB" sz="12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sym typeface="Calibri"/>
              </a:rPr>
              <a:t>This 2023/4 Plan sets out our priorities for the coming year, what our intended outcomes are and how we hope to achieve them through collaborative working at a local level. </a:t>
            </a:r>
            <a:endParaRPr kumimoji="0" lang="en-US" sz="12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sym typeface="Calibri"/>
            </a:endParaRPr>
          </a:p>
        </p:txBody>
      </p:sp>
      <p:pic>
        <p:nvPicPr>
          <p:cNvPr id="6" name="Picture 2">
            <a:extLst>
              <a:ext uri="{FF2B5EF4-FFF2-40B4-BE49-F238E27FC236}">
                <a16:creationId xmlns:a16="http://schemas.microsoft.com/office/drawing/2014/main" id="{B51B27EB-B4D3-403E-9A33-7D252BC1DC0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22862" y="202875"/>
            <a:ext cx="1553114" cy="7778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70594772"/>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446F455-6333-47F1-A44A-8AE5DB77C911}"/>
              </a:ext>
            </a:extLst>
          </p:cNvPr>
          <p:cNvSpPr>
            <a:spLocks noGrp="1"/>
          </p:cNvSpPr>
          <p:nvPr>
            <p:ph type="title"/>
          </p:nvPr>
        </p:nvSpPr>
        <p:spPr/>
        <p:txBody>
          <a:bodyPr/>
          <a:lstStyle/>
          <a:p>
            <a:r>
              <a:rPr lang="en-GB" dirty="0"/>
              <a:t>Key health and care challenges in Bassetlaw</a:t>
            </a:r>
          </a:p>
        </p:txBody>
      </p:sp>
      <p:sp>
        <p:nvSpPr>
          <p:cNvPr id="13" name="Content Placeholder 12">
            <a:extLst>
              <a:ext uri="{FF2B5EF4-FFF2-40B4-BE49-F238E27FC236}">
                <a16:creationId xmlns:a16="http://schemas.microsoft.com/office/drawing/2014/main" id="{6D08B75A-F346-4744-8E7C-4E7B2442018C}"/>
              </a:ext>
            </a:extLst>
          </p:cNvPr>
          <p:cNvSpPr>
            <a:spLocks noGrp="1"/>
          </p:cNvSpPr>
          <p:nvPr>
            <p:ph sz="quarter" idx="10"/>
          </p:nvPr>
        </p:nvSpPr>
        <p:spPr>
          <a:xfrm>
            <a:off x="379023" y="1700808"/>
            <a:ext cx="5520265" cy="3779837"/>
          </a:xfrm>
        </p:spPr>
        <p:txBody>
          <a:bodyPr/>
          <a:lstStyle/>
          <a:p>
            <a:pPr marL="342900" marR="0" lvl="0" indent="-342900" algn="l" defTabSz="609585" rtl="0" eaLnBrk="1" fontAlgn="auto" latinLnBrk="0" hangingPunct="0">
              <a:lnSpc>
                <a:spcPct val="115000"/>
              </a:lnSpc>
              <a:spcBef>
                <a:spcPts val="0"/>
              </a:spcBef>
              <a:spcAft>
                <a:spcPts val="600"/>
              </a:spcAft>
              <a:buClrTx/>
              <a:buSzTx/>
              <a:buFont typeface="Symbol" panose="05050102010706020507" pitchFamily="18" charset="2"/>
              <a:buChar char=""/>
              <a:tabLst/>
              <a:defRPr/>
            </a:pPr>
            <a:r>
              <a:rPr kumimoji="0" lang="en-GB" sz="1200" b="0" i="0" u="none" strike="noStrike" kern="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sym typeface="Calibri"/>
              </a:rPr>
              <a:t>Life expectancy for both men and women is lower than the England average- with even lower rates of </a:t>
            </a:r>
            <a:r>
              <a:rPr lang="en-GB" sz="1200" kern="0" dirty="0">
                <a:ea typeface="Calibri" panose="020F0502020204030204" pitchFamily="34" charset="0"/>
                <a:cs typeface="Times New Roman" panose="02020603050405020304" pitchFamily="18" charset="0"/>
              </a:rPr>
              <a:t>6.7</a:t>
            </a:r>
            <a:r>
              <a:rPr kumimoji="0" lang="en-GB" sz="1200" b="0" i="0" u="none" strike="noStrike" kern="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sym typeface="Calibri"/>
              </a:rPr>
              <a:t> years for men and </a:t>
            </a:r>
            <a:r>
              <a:rPr lang="en-GB" sz="1200" kern="0" dirty="0">
                <a:ea typeface="Calibri" panose="020F0502020204030204" pitchFamily="34" charset="0"/>
                <a:cs typeface="Times New Roman" panose="02020603050405020304" pitchFamily="18" charset="0"/>
              </a:rPr>
              <a:t>5.8</a:t>
            </a:r>
            <a:r>
              <a:rPr kumimoji="0" lang="en-GB" sz="1200" b="0" i="0" u="none" strike="noStrike" kern="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sym typeface="Calibri"/>
              </a:rPr>
              <a:t> years for women in the most deprived areas compared most affluent areas of Bassetlaw.  </a:t>
            </a:r>
            <a:endParaRPr kumimoji="0" lang="en-GB" sz="1200" b="0" i="0" u="none" strike="noStrike" kern="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sym typeface="Calibri"/>
            </a:endParaRPr>
          </a:p>
          <a:p>
            <a:pPr marL="342900" marR="0" lvl="0" indent="-342900" algn="l" defTabSz="609585" rtl="0" eaLnBrk="1" fontAlgn="auto" latinLnBrk="0" hangingPunct="0">
              <a:lnSpc>
                <a:spcPct val="115000"/>
              </a:lnSpc>
              <a:spcBef>
                <a:spcPts val="0"/>
              </a:spcBef>
              <a:spcAft>
                <a:spcPts val="600"/>
              </a:spcAft>
              <a:buClrTx/>
              <a:buSzTx/>
              <a:buFont typeface="Symbol" panose="05050102010706020507" pitchFamily="18" charset="2"/>
              <a:buChar char=""/>
              <a:tabLst/>
              <a:defRPr/>
            </a:pPr>
            <a:r>
              <a:rPr kumimoji="0" lang="en-GB" sz="1200" b="0" i="0" u="none" strike="noStrike" kern="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sym typeface="Calibri"/>
              </a:rPr>
              <a:t>8.3% of the population live within the 10% most deprived areas across England and 21.5% live in the 20% most deprived areas. </a:t>
            </a:r>
          </a:p>
          <a:p>
            <a:pPr marL="342900" marR="0" lvl="0" indent="-342900" algn="l" defTabSz="609585" rtl="0" eaLnBrk="1" fontAlgn="auto" latinLnBrk="0" hangingPunct="0">
              <a:lnSpc>
                <a:spcPct val="115000"/>
              </a:lnSpc>
              <a:spcBef>
                <a:spcPts val="0"/>
              </a:spcBef>
              <a:spcAft>
                <a:spcPts val="600"/>
              </a:spcAft>
              <a:buClrTx/>
              <a:buSzTx/>
              <a:buFont typeface="Symbol" panose="05050102010706020507" pitchFamily="18" charset="2"/>
              <a:buChar char=""/>
              <a:tabLst/>
              <a:defRPr/>
            </a:pPr>
            <a:r>
              <a:rPr lang="en-GB" sz="1200" kern="0" dirty="0">
                <a:ea typeface="Calibri" panose="020F0502020204030204" pitchFamily="34" charset="0"/>
                <a:cs typeface="Times New Roman" panose="02020603050405020304" pitchFamily="18" charset="0"/>
              </a:rPr>
              <a:t>36.6% of children live in low income out of work households </a:t>
            </a:r>
            <a:r>
              <a:rPr kumimoji="0" lang="en-GB" sz="1200" b="0" i="0" u="none" strike="noStrike" kern="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sym typeface="Calibri"/>
              </a:rPr>
              <a:t>compared with </a:t>
            </a:r>
            <a:r>
              <a:rPr lang="en-GB" sz="1200" kern="0" dirty="0">
                <a:ea typeface="Calibri" panose="020F0502020204030204" pitchFamily="34" charset="0"/>
                <a:cs typeface="Times New Roman" panose="02020603050405020304" pitchFamily="18" charset="0"/>
              </a:rPr>
              <a:t>30.6</a:t>
            </a:r>
            <a:r>
              <a:rPr kumimoji="0" lang="en-GB" sz="1200" b="0" i="0" u="none" strike="noStrike" kern="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sym typeface="Calibri"/>
              </a:rPr>
              <a:t>% across England</a:t>
            </a:r>
            <a:endParaRPr kumimoji="0" lang="en-GB" sz="1200" b="0" i="0" u="none" strike="noStrike" kern="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sym typeface="Calibri"/>
            </a:endParaRPr>
          </a:p>
          <a:p>
            <a:pPr marL="342900" marR="0" lvl="0" indent="-342900" algn="l" defTabSz="609585" rtl="0" eaLnBrk="1" fontAlgn="auto" latinLnBrk="0" hangingPunct="0">
              <a:lnSpc>
                <a:spcPct val="115000"/>
              </a:lnSpc>
              <a:spcBef>
                <a:spcPts val="0"/>
              </a:spcBef>
              <a:spcAft>
                <a:spcPts val="600"/>
              </a:spcAft>
              <a:buClrTx/>
              <a:buSzTx/>
              <a:buFont typeface="Symbol" panose="05050102010706020507" pitchFamily="18" charset="2"/>
              <a:buChar char=""/>
              <a:tabLst/>
              <a:defRPr/>
            </a:pPr>
            <a:r>
              <a:rPr kumimoji="0" lang="en-GB" sz="1200" b="0" i="0" u="none" strike="noStrike" kern="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sym typeface="Calibri"/>
              </a:rPr>
              <a:t>22% of people have no qualifications compared with </a:t>
            </a:r>
            <a:r>
              <a:rPr lang="en-GB" sz="1200" kern="0" dirty="0">
                <a:ea typeface="Calibri" panose="020F0502020204030204" pitchFamily="34" charset="0"/>
                <a:cs typeface="Times New Roman" panose="02020603050405020304" pitchFamily="18" charset="0"/>
              </a:rPr>
              <a:t>18</a:t>
            </a:r>
            <a:r>
              <a:rPr kumimoji="0" lang="en-GB" sz="1200" b="0" i="0" u="none" strike="noStrike" kern="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sym typeface="Calibri"/>
              </a:rPr>
              <a:t>% across England</a:t>
            </a:r>
          </a:p>
          <a:p>
            <a:pPr marL="342900" marR="0" lvl="0" indent="-342900" algn="l" defTabSz="609585" rtl="0" eaLnBrk="1" fontAlgn="auto" latinLnBrk="0" hangingPunct="0">
              <a:lnSpc>
                <a:spcPct val="115000"/>
              </a:lnSpc>
              <a:spcBef>
                <a:spcPts val="0"/>
              </a:spcBef>
              <a:spcAft>
                <a:spcPts val="600"/>
              </a:spcAft>
              <a:buClrTx/>
              <a:buSzTx/>
              <a:buFont typeface="Symbol" panose="05050102010706020507" pitchFamily="18" charset="2"/>
              <a:buChar char=""/>
              <a:tabLst/>
              <a:defRPr/>
            </a:pPr>
            <a:r>
              <a:rPr lang="en-GB" sz="1200" kern="0" dirty="0">
                <a:ea typeface="Calibri" panose="020F0502020204030204" pitchFamily="34" charset="0"/>
                <a:cs typeface="Times New Roman" panose="02020603050405020304" pitchFamily="18" charset="0"/>
              </a:rPr>
              <a:t>41.2% of residents are economically inactive </a:t>
            </a:r>
            <a:r>
              <a:rPr kumimoji="0" lang="en-GB" sz="1200" b="0" i="0" u="none" strike="noStrike" kern="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sym typeface="Calibri"/>
              </a:rPr>
              <a:t>compared with </a:t>
            </a:r>
            <a:r>
              <a:rPr lang="en-GB" sz="1200" kern="0" dirty="0">
                <a:ea typeface="Calibri" panose="020F0502020204030204" pitchFamily="34" charset="0"/>
                <a:cs typeface="Times New Roman" panose="02020603050405020304" pitchFamily="18" charset="0"/>
              </a:rPr>
              <a:t>39.1%</a:t>
            </a:r>
            <a:r>
              <a:rPr kumimoji="0" lang="en-GB" sz="1200" b="0" i="0" u="none" strike="noStrike" kern="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sym typeface="Calibri"/>
              </a:rPr>
              <a:t> across England</a:t>
            </a:r>
            <a:endParaRPr kumimoji="0" lang="en-GB" sz="1200" b="0" i="0" u="none" strike="noStrike" kern="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sym typeface="Calibri"/>
            </a:endParaRPr>
          </a:p>
          <a:p>
            <a:pPr marL="342900" marR="0" lvl="0" indent="-342900" algn="l" defTabSz="609585" rtl="0" eaLnBrk="1" fontAlgn="auto" latinLnBrk="0" hangingPunct="0">
              <a:lnSpc>
                <a:spcPct val="115000"/>
              </a:lnSpc>
              <a:spcBef>
                <a:spcPts val="0"/>
              </a:spcBef>
              <a:spcAft>
                <a:spcPts val="600"/>
              </a:spcAft>
              <a:buClrTx/>
              <a:buSzTx/>
              <a:buFont typeface="Symbol" panose="05050102010706020507" pitchFamily="18" charset="2"/>
              <a:buChar char=""/>
              <a:tabLst/>
              <a:defRPr/>
            </a:pPr>
            <a:r>
              <a:rPr lang="en-GB" sz="1200" kern="0" dirty="0">
                <a:ea typeface="Calibri" panose="020F0502020204030204" pitchFamily="34" charset="0"/>
                <a:cs typeface="Times New Roman" panose="02020603050405020304" pitchFamily="18" charset="0"/>
              </a:rPr>
              <a:t>17</a:t>
            </a:r>
            <a:r>
              <a:rPr kumimoji="0" lang="en-GB" sz="1200" b="0" i="0" u="none" strike="noStrike" kern="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sym typeface="Calibri"/>
              </a:rPr>
              <a:t>% of households have no car, and as a rural area with poor transport links accessing services is a challenge. </a:t>
            </a:r>
          </a:p>
          <a:p>
            <a:pPr marL="342900" indent="-342900" defTabSz="609585" hangingPunct="0">
              <a:lnSpc>
                <a:spcPct val="115000"/>
              </a:lnSpc>
              <a:spcBef>
                <a:spcPts val="0"/>
              </a:spcBef>
              <a:spcAft>
                <a:spcPts val="600"/>
              </a:spcAft>
              <a:buClrTx/>
              <a:buSzTx/>
              <a:buFont typeface="Symbol" panose="05050102010706020507" pitchFamily="18" charset="2"/>
              <a:buChar char=""/>
              <a:defRPr/>
            </a:pPr>
            <a:r>
              <a:rPr kumimoji="0" lang="en-GB" sz="1200" b="0" i="0" u="none" strike="noStrike" kern="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sym typeface="Calibri"/>
              </a:rPr>
              <a:t>20% of people have a limiting long-term illness compared with 17% across England</a:t>
            </a:r>
            <a:endParaRPr kumimoji="0" lang="en-GB" sz="1200" b="0" i="0" u="none" strike="noStrike" kern="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sym typeface="Calibri"/>
            </a:endParaRPr>
          </a:p>
          <a:p>
            <a:pPr marL="342900" marR="0" lvl="0" indent="-342900" algn="l" defTabSz="609585" rtl="0" eaLnBrk="1" fontAlgn="auto" latinLnBrk="0" hangingPunct="0">
              <a:lnSpc>
                <a:spcPct val="115000"/>
              </a:lnSpc>
              <a:spcBef>
                <a:spcPts val="0"/>
              </a:spcBef>
              <a:spcAft>
                <a:spcPts val="600"/>
              </a:spcAft>
              <a:buClrTx/>
              <a:buSzTx/>
              <a:buFont typeface="Symbol" panose="05050102010706020507" pitchFamily="18" charset="2"/>
              <a:buChar char=""/>
              <a:tabLst/>
              <a:defRPr/>
            </a:pPr>
            <a:r>
              <a:rPr kumimoji="0" lang="en-GB" sz="1200" b="0" i="0" u="none" strike="noStrike" kern="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sym typeface="Calibri"/>
              </a:rPr>
              <a:t>Bassetlaw has higher rates of childhood obesity at 25.6% in comparison to the England average at 22.6%  </a:t>
            </a:r>
            <a:endParaRPr kumimoji="0" lang="en-GB" sz="1200" b="0" i="0" u="none" strike="noStrike" kern="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sym typeface="Calibri"/>
            </a:endParaRPr>
          </a:p>
          <a:p>
            <a:pPr marL="342900" marR="0" lvl="0" indent="-342900" algn="l" defTabSz="609585" rtl="0" eaLnBrk="1" fontAlgn="auto" latinLnBrk="0" hangingPunct="0">
              <a:lnSpc>
                <a:spcPct val="115000"/>
              </a:lnSpc>
              <a:spcBef>
                <a:spcPts val="0"/>
              </a:spcBef>
              <a:spcAft>
                <a:spcPts val="600"/>
              </a:spcAft>
              <a:buClrTx/>
              <a:buSzTx/>
              <a:buFont typeface="Symbol" panose="05050102010706020507" pitchFamily="18" charset="2"/>
              <a:buChar char=""/>
              <a:tabLst/>
              <a:defRPr/>
            </a:pPr>
            <a:r>
              <a:rPr kumimoji="0" lang="en-GB" sz="1200" b="0" i="0" u="none" strike="noStrike" kern="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sym typeface="Calibri"/>
              </a:rPr>
              <a:t>Bassetlaw rates of adult obesity are higher at 67.4% in compassion to the England average at 63%  </a:t>
            </a:r>
            <a:endParaRPr kumimoji="0" lang="en-GB" sz="1200" b="0" i="0" u="none" strike="noStrike" kern="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sym typeface="Calibri"/>
            </a:endParaRPr>
          </a:p>
          <a:p>
            <a:endParaRPr lang="en-GB" sz="1200" dirty="0"/>
          </a:p>
        </p:txBody>
      </p:sp>
      <p:sp>
        <p:nvSpPr>
          <p:cNvPr id="14" name="Content Placeholder 13">
            <a:extLst>
              <a:ext uri="{FF2B5EF4-FFF2-40B4-BE49-F238E27FC236}">
                <a16:creationId xmlns:a16="http://schemas.microsoft.com/office/drawing/2014/main" id="{BB299B07-8A13-4B99-8769-CD9F06DBA14A}"/>
              </a:ext>
            </a:extLst>
          </p:cNvPr>
          <p:cNvSpPr>
            <a:spLocks noGrp="1"/>
          </p:cNvSpPr>
          <p:nvPr>
            <p:ph sz="quarter" idx="11"/>
          </p:nvPr>
        </p:nvSpPr>
        <p:spPr>
          <a:xfrm>
            <a:off x="6248822" y="1685622"/>
            <a:ext cx="5545137" cy="3773767"/>
          </a:xfrm>
        </p:spPr>
        <p:txBody>
          <a:bodyPr/>
          <a:lstStyle/>
          <a:p>
            <a:pPr marL="342900" indent="-342900" defTabSz="609585" hangingPunct="0">
              <a:lnSpc>
                <a:spcPct val="115000"/>
              </a:lnSpc>
              <a:spcBef>
                <a:spcPts val="0"/>
              </a:spcBef>
              <a:spcAft>
                <a:spcPts val="600"/>
              </a:spcAft>
              <a:buClrTx/>
              <a:buSzTx/>
              <a:buFont typeface="Symbol" panose="05050102010706020507" pitchFamily="18" charset="2"/>
              <a:buChar char=""/>
              <a:defRPr/>
            </a:pPr>
            <a:r>
              <a:rPr kumimoji="0" lang="en-GB" sz="1200" b="0" i="0" u="none" strike="noStrike" kern="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sym typeface="Calibri"/>
              </a:rPr>
              <a:t>Bassetlaw has a significantly higher rates of suicide at 14.6% per 100,000 population in comparison England average 10.4%</a:t>
            </a:r>
          </a:p>
          <a:p>
            <a:pPr marL="342900" indent="-342900" defTabSz="609585" hangingPunct="0">
              <a:lnSpc>
                <a:spcPct val="115000"/>
              </a:lnSpc>
              <a:spcBef>
                <a:spcPts val="0"/>
              </a:spcBef>
              <a:spcAft>
                <a:spcPts val="600"/>
              </a:spcAft>
              <a:buClrTx/>
              <a:buSzTx/>
              <a:buFont typeface="Symbol" panose="05050102010706020507" pitchFamily="18" charset="2"/>
              <a:buChar char=""/>
              <a:defRPr/>
            </a:pPr>
            <a:r>
              <a:rPr lang="en-GB" sz="1200" kern="0" dirty="0">
                <a:ea typeface="Calibri" panose="020F0502020204030204" pitchFamily="34" charset="0"/>
                <a:cs typeface="Times New Roman" panose="02020603050405020304" pitchFamily="18" charset="0"/>
              </a:rPr>
              <a:t>26.2% of adults </a:t>
            </a:r>
            <a:r>
              <a:rPr kumimoji="0" lang="en-GB" sz="1200" b="0" i="0" u="none" strike="noStrike" kern="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sym typeface="Calibri"/>
              </a:rPr>
              <a:t>are smokers compared with the England average of 22.2%</a:t>
            </a:r>
            <a:endParaRPr lang="en-GB" sz="1200" kern="0" dirty="0">
              <a:latin typeface="Calibri" panose="020F0502020204030204" pitchFamily="34" charset="0"/>
              <a:ea typeface="Calibri" panose="020F0502020204030204" pitchFamily="34" charset="0"/>
              <a:cs typeface="Times New Roman" panose="02020603050405020304" pitchFamily="18" charset="0"/>
            </a:endParaRPr>
          </a:p>
          <a:p>
            <a:pPr marL="342900" indent="-342900" defTabSz="609585" hangingPunct="0">
              <a:lnSpc>
                <a:spcPct val="115000"/>
              </a:lnSpc>
              <a:spcBef>
                <a:spcPts val="0"/>
              </a:spcBef>
              <a:spcAft>
                <a:spcPts val="600"/>
              </a:spcAft>
              <a:buClrTx/>
              <a:buSzTx/>
              <a:buFont typeface="Symbol" panose="05050102010706020507" pitchFamily="18" charset="2"/>
              <a:buChar char=""/>
              <a:defRPr/>
            </a:pPr>
            <a:r>
              <a:rPr kumimoji="0" lang="en-GB" sz="1200" b="0" i="0" u="none" strike="noStrike" kern="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sym typeface="Calibri"/>
              </a:rPr>
              <a:t>13.1% of pregnant women smoke at time of delivery at in compassion to the England average 9.6% </a:t>
            </a:r>
            <a:endParaRPr kumimoji="0" lang="en-GB" sz="1200" b="0" i="0" u="none" strike="noStrike" kern="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sym typeface="Calibri"/>
            </a:endParaRPr>
          </a:p>
          <a:p>
            <a:pPr marL="342900" marR="0" lvl="0" indent="-342900" algn="l" defTabSz="609585" rtl="0" eaLnBrk="1" fontAlgn="auto" latinLnBrk="0" hangingPunct="0">
              <a:lnSpc>
                <a:spcPct val="115000"/>
              </a:lnSpc>
              <a:spcBef>
                <a:spcPts val="0"/>
              </a:spcBef>
              <a:spcAft>
                <a:spcPts val="600"/>
              </a:spcAft>
              <a:buClrTx/>
              <a:buSzTx/>
              <a:buFont typeface="Symbol" panose="05050102010706020507" pitchFamily="18" charset="2"/>
              <a:buChar char=""/>
              <a:tabLst/>
              <a:defRPr/>
            </a:pPr>
            <a:r>
              <a:rPr kumimoji="0" lang="en-GB" sz="1200" b="0" i="0" u="none" strike="noStrike" kern="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sym typeface="Calibri"/>
              </a:rPr>
              <a:t>36.3% adults with long term mental health conditions are smokers compared with the England average of 26.3%</a:t>
            </a:r>
            <a:endParaRPr kumimoji="0" lang="en-GB" sz="1200" b="0" i="0" u="none" strike="noStrike" kern="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sym typeface="Calibri"/>
            </a:endParaRPr>
          </a:p>
          <a:p>
            <a:pPr marL="342900" marR="0" lvl="0" indent="-342900" algn="l" defTabSz="609585" rtl="0" eaLnBrk="1" fontAlgn="auto" latinLnBrk="0" hangingPunct="0">
              <a:lnSpc>
                <a:spcPct val="115000"/>
              </a:lnSpc>
              <a:spcBef>
                <a:spcPts val="0"/>
              </a:spcBef>
              <a:spcAft>
                <a:spcPts val="600"/>
              </a:spcAft>
              <a:buClrTx/>
              <a:buSzTx/>
              <a:buFont typeface="Symbol" panose="05050102010706020507" pitchFamily="18" charset="2"/>
              <a:buChar char=""/>
              <a:tabLst/>
              <a:defRPr/>
            </a:pPr>
            <a:r>
              <a:rPr kumimoji="0" lang="en-GB" sz="1200" b="0" i="0" u="none" strike="noStrike" kern="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sym typeface="Calibri"/>
              </a:rPr>
              <a:t>Bassetlaw rates of emergency hospital admissions for COPD are higher at 429.7 per 10,000 in compassion to the England average of 415.1. </a:t>
            </a:r>
          </a:p>
          <a:p>
            <a:pPr marL="342900" marR="0" lvl="0" indent="-342900" algn="l" defTabSz="609585" rtl="0" eaLnBrk="1" fontAlgn="auto" latinLnBrk="0" hangingPunct="0">
              <a:lnSpc>
                <a:spcPct val="115000"/>
              </a:lnSpc>
              <a:spcBef>
                <a:spcPts val="0"/>
              </a:spcBef>
              <a:spcAft>
                <a:spcPts val="600"/>
              </a:spcAft>
              <a:buClrTx/>
              <a:buSzTx/>
              <a:buFont typeface="Symbol" panose="05050102010706020507" pitchFamily="18" charset="2"/>
              <a:buChar char=""/>
              <a:tabLst/>
              <a:defRPr/>
            </a:pPr>
            <a:r>
              <a:rPr kumimoji="0" lang="en-GB" sz="1200" b="0" i="0" u="none" strike="noStrike" kern="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sym typeface="Calibri"/>
              </a:rPr>
              <a:t>2021 Census figures evidence that the Bassetlaw’s population has increased by 4.4% between 2011-2021, with a 24.6% increase in people aged 65 years and over.  </a:t>
            </a:r>
            <a:endParaRPr lang="en-GB" sz="1200" kern="0" dirty="0">
              <a:ea typeface="Calibri" panose="020F0502020204030204" pitchFamily="34" charset="0"/>
              <a:cs typeface="Times New Roman" panose="02020603050405020304" pitchFamily="18" charset="0"/>
            </a:endParaRPr>
          </a:p>
          <a:p>
            <a:pPr marL="342900" marR="0" lvl="0" indent="-342900" algn="l" defTabSz="609585" rtl="0" eaLnBrk="1" fontAlgn="auto" latinLnBrk="0" hangingPunct="0">
              <a:lnSpc>
                <a:spcPct val="115000"/>
              </a:lnSpc>
              <a:spcBef>
                <a:spcPts val="0"/>
              </a:spcBef>
              <a:spcAft>
                <a:spcPts val="600"/>
              </a:spcAft>
              <a:buClrTx/>
              <a:buSzTx/>
              <a:buFont typeface="Symbol" panose="05050102010706020507" pitchFamily="18" charset="2"/>
              <a:buChar char=""/>
              <a:tabLst/>
              <a:defRPr/>
            </a:pPr>
            <a:r>
              <a:rPr kumimoji="0" lang="en-GB" sz="1200" b="0" i="0" u="none" strike="noStrike" kern="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sym typeface="Calibri"/>
              </a:rPr>
              <a:t>Bassetlaw’s approximate population aged 65-90+ is 22.33%, compared the England average of 19.43% and Nottingham and Nottinghamshire’s average of 17.85%.</a:t>
            </a:r>
          </a:p>
          <a:p>
            <a:pPr marL="342900" indent="-342900" defTabSz="609585" hangingPunct="0">
              <a:lnSpc>
                <a:spcPct val="115000"/>
              </a:lnSpc>
              <a:spcBef>
                <a:spcPts val="0"/>
              </a:spcBef>
              <a:spcAft>
                <a:spcPts val="600"/>
              </a:spcAft>
              <a:buClrTx/>
              <a:buSzTx/>
              <a:buFont typeface="Symbol" panose="05050102010706020507" pitchFamily="18" charset="2"/>
              <a:buChar char=""/>
              <a:defRPr/>
            </a:pPr>
            <a:r>
              <a:rPr kumimoji="0" lang="en-GB" sz="1200" b="0" i="0" u="none" strike="noStrike" kern="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sym typeface="Calibri"/>
              </a:rPr>
              <a:t>Recorded dementia diagnosis rates are higher in Bassetlaw 71.8% compared with the England average of 62%</a:t>
            </a:r>
            <a:endParaRPr kumimoji="0" lang="en-GB" sz="1200" b="0" i="0" u="none" strike="noStrike" kern="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sym typeface="Calibri"/>
            </a:endParaRPr>
          </a:p>
          <a:p>
            <a:pPr marL="342900" marR="0" lvl="0" indent="-342900" algn="l" defTabSz="609585" rtl="0" eaLnBrk="1" fontAlgn="auto" latinLnBrk="0" hangingPunct="0">
              <a:lnSpc>
                <a:spcPct val="115000"/>
              </a:lnSpc>
              <a:spcBef>
                <a:spcPts val="0"/>
              </a:spcBef>
              <a:spcAft>
                <a:spcPts val="600"/>
              </a:spcAft>
              <a:buClrTx/>
              <a:buSzTx/>
              <a:buFont typeface="Symbol" panose="05050102010706020507" pitchFamily="18" charset="2"/>
              <a:buChar char=""/>
              <a:tabLst/>
              <a:defRPr/>
            </a:pPr>
            <a:endParaRPr kumimoji="0" lang="en-GB" sz="1200" b="0" i="0" u="none" strike="noStrike" kern="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sym typeface="Calibri"/>
            </a:endParaRPr>
          </a:p>
          <a:p>
            <a:endParaRPr lang="en-GB" sz="1200" dirty="0"/>
          </a:p>
        </p:txBody>
      </p:sp>
      <p:sp>
        <p:nvSpPr>
          <p:cNvPr id="12" name="TextBox 11">
            <a:extLst>
              <a:ext uri="{FF2B5EF4-FFF2-40B4-BE49-F238E27FC236}">
                <a16:creationId xmlns:a16="http://schemas.microsoft.com/office/drawing/2014/main" id="{B02EB061-C73C-4A63-B86B-63C7355215E5}"/>
              </a:ext>
            </a:extLst>
          </p:cNvPr>
          <p:cNvSpPr txBox="1"/>
          <p:nvPr/>
        </p:nvSpPr>
        <p:spPr>
          <a:xfrm>
            <a:off x="299356" y="1017639"/>
            <a:ext cx="6105525" cy="50340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0" marR="0" lvl="0" indent="0" algn="l" defTabSz="609585" rtl="0" eaLnBrk="1" fontAlgn="auto" latinLnBrk="0" hangingPunct="0">
              <a:lnSpc>
                <a:spcPct val="115000"/>
              </a:lnSpc>
              <a:spcBef>
                <a:spcPts val="0"/>
              </a:spcBef>
              <a:spcAft>
                <a:spcPts val="600"/>
              </a:spcAft>
              <a:buClrTx/>
              <a:buSzTx/>
              <a:buFontTx/>
              <a:buNone/>
              <a:tabLst/>
              <a:defRPr/>
            </a:pPr>
            <a:r>
              <a:rPr kumimoji="0" lang="en-GB" sz="1200" b="0" i="0" u="none" strike="noStrike" kern="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sym typeface="Calibri"/>
              </a:rPr>
              <a:t>The guiding purpose of the Bassetlaw PBP is to address issues of health inequalities in Bassetlaw.  Key health and care challenges include:</a:t>
            </a:r>
            <a:endParaRPr kumimoji="0" lang="en-GB" sz="1200" b="0" i="0" u="none" strike="noStrike" kern="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sym typeface="Calibri"/>
            </a:endParaRPr>
          </a:p>
        </p:txBody>
      </p:sp>
      <p:pic>
        <p:nvPicPr>
          <p:cNvPr id="6" name="Picture 2">
            <a:extLst>
              <a:ext uri="{FF2B5EF4-FFF2-40B4-BE49-F238E27FC236}">
                <a16:creationId xmlns:a16="http://schemas.microsoft.com/office/drawing/2014/main" id="{5023DC3D-60A9-4FB9-976C-7D277C9650DD}"/>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22862" y="202875"/>
            <a:ext cx="1553114" cy="7778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17973578"/>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441C66-C1EF-4785-9FB6-F09D234B03A2}"/>
              </a:ext>
            </a:extLst>
          </p:cNvPr>
          <p:cNvSpPr>
            <a:spLocks noGrp="1"/>
          </p:cNvSpPr>
          <p:nvPr>
            <p:ph type="title"/>
          </p:nvPr>
        </p:nvSpPr>
        <p:spPr/>
        <p:txBody>
          <a:bodyPr/>
          <a:lstStyle/>
          <a:p>
            <a:r>
              <a:rPr lang="en-GB" dirty="0"/>
              <a:t>Case Studies: Examples of what we have achieved by </a:t>
            </a:r>
            <a:br>
              <a:rPr lang="en-GB" dirty="0"/>
            </a:br>
            <a:r>
              <a:rPr lang="en-GB" dirty="0"/>
              <a:t>working together in 2022/3</a:t>
            </a:r>
          </a:p>
        </p:txBody>
      </p:sp>
      <p:pic>
        <p:nvPicPr>
          <p:cNvPr id="5" name="Picture 4">
            <a:extLst>
              <a:ext uri="{FF2B5EF4-FFF2-40B4-BE49-F238E27FC236}">
                <a16:creationId xmlns:a16="http://schemas.microsoft.com/office/drawing/2014/main" id="{4173B644-4EB1-4375-BABF-4FBA9F914926}"/>
              </a:ext>
            </a:extLst>
          </p:cNvPr>
          <p:cNvPicPr/>
          <p:nvPr/>
        </p:nvPicPr>
        <p:blipFill>
          <a:blip r:embed="rId2">
            <a:extLst>
              <a:ext uri="{28A0092B-C50C-407E-A947-70E740481C1C}">
                <a14:useLocalDpi xmlns:a14="http://schemas.microsoft.com/office/drawing/2010/main" val="0"/>
              </a:ext>
            </a:extLst>
          </a:blip>
          <a:stretch>
            <a:fillRect/>
          </a:stretch>
        </p:blipFill>
        <p:spPr>
          <a:xfrm>
            <a:off x="227348" y="1736812"/>
            <a:ext cx="4943475" cy="2371725"/>
          </a:xfrm>
          <a:prstGeom prst="rect">
            <a:avLst/>
          </a:prstGeom>
        </p:spPr>
      </p:pic>
      <p:pic>
        <p:nvPicPr>
          <p:cNvPr id="6" name="Picture 5">
            <a:extLst>
              <a:ext uri="{FF2B5EF4-FFF2-40B4-BE49-F238E27FC236}">
                <a16:creationId xmlns:a16="http://schemas.microsoft.com/office/drawing/2014/main" id="{E08C2E07-AAD9-449E-AA61-EB46F7D9508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5127960" y="1590258"/>
            <a:ext cx="474345" cy="628015"/>
          </a:xfrm>
          <a:prstGeom prst="rect">
            <a:avLst/>
          </a:prstGeom>
        </p:spPr>
      </p:pic>
      <p:sp>
        <p:nvSpPr>
          <p:cNvPr id="7" name="TextBox 6">
            <a:extLst>
              <a:ext uri="{FF2B5EF4-FFF2-40B4-BE49-F238E27FC236}">
                <a16:creationId xmlns:a16="http://schemas.microsoft.com/office/drawing/2014/main" id="{1FF108EC-48FF-4BD4-BD74-31AC83BE5272}"/>
              </a:ext>
            </a:extLst>
          </p:cNvPr>
          <p:cNvSpPr txBox="1"/>
          <p:nvPr/>
        </p:nvSpPr>
        <p:spPr>
          <a:xfrm>
            <a:off x="354556" y="1596491"/>
            <a:ext cx="3343738" cy="30777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457200" rtl="0" fontAlgn="auto" latinLnBrk="0" hangingPunct="0">
              <a:lnSpc>
                <a:spcPct val="100000"/>
              </a:lnSpc>
              <a:spcBef>
                <a:spcPts val="0"/>
              </a:spcBef>
              <a:spcAft>
                <a:spcPts val="0"/>
              </a:spcAft>
              <a:buClrTx/>
              <a:buSzTx/>
              <a:buFontTx/>
              <a:buNone/>
              <a:tabLst/>
            </a:pPr>
            <a:r>
              <a:rPr kumimoji="0" lang="en-GB" sz="1400" b="0" i="0" u="none" strike="noStrike" cap="none" spc="0" normalizeH="0" baseline="0" dirty="0">
                <a:ln>
                  <a:noFill/>
                </a:ln>
                <a:solidFill>
                  <a:srgbClr val="000000"/>
                </a:solidFill>
                <a:effectLst/>
                <a:uFillTx/>
                <a:latin typeface="+mj-lt"/>
                <a:ea typeface="+mj-ea"/>
                <a:cs typeface="+mj-cs"/>
                <a:sym typeface="Calibri"/>
              </a:rPr>
              <a:t>Cost of Living Response</a:t>
            </a:r>
          </a:p>
        </p:txBody>
      </p:sp>
      <p:pic>
        <p:nvPicPr>
          <p:cNvPr id="8" name="Picture 7">
            <a:extLst>
              <a:ext uri="{FF2B5EF4-FFF2-40B4-BE49-F238E27FC236}">
                <a16:creationId xmlns:a16="http://schemas.microsoft.com/office/drawing/2014/main" id="{1046BDB9-08DA-4FBF-AF68-8238BE606D4C}"/>
              </a:ext>
            </a:extLst>
          </p:cNvPr>
          <p:cNvPicPr/>
          <p:nvPr/>
        </p:nvPicPr>
        <p:blipFill>
          <a:blip r:embed="rId4">
            <a:extLst>
              <a:ext uri="{28A0092B-C50C-407E-A947-70E740481C1C}">
                <a14:useLocalDpi xmlns:a14="http://schemas.microsoft.com/office/drawing/2010/main" val="0"/>
              </a:ext>
            </a:extLst>
          </a:blip>
          <a:stretch>
            <a:fillRect/>
          </a:stretch>
        </p:blipFill>
        <p:spPr>
          <a:xfrm>
            <a:off x="6165699" y="2131112"/>
            <a:ext cx="5181600" cy="3848100"/>
          </a:xfrm>
          <a:prstGeom prst="rect">
            <a:avLst/>
          </a:prstGeom>
        </p:spPr>
      </p:pic>
      <p:pic>
        <p:nvPicPr>
          <p:cNvPr id="9" name="Picture 8">
            <a:extLst>
              <a:ext uri="{FF2B5EF4-FFF2-40B4-BE49-F238E27FC236}">
                <a16:creationId xmlns:a16="http://schemas.microsoft.com/office/drawing/2014/main" id="{A292371D-CF74-46E0-930D-FC6D52B5CB9E}"/>
              </a:ext>
            </a:extLst>
          </p:cNvPr>
          <p:cNvPicPr/>
          <p:nvPr/>
        </p:nvPicPr>
        <p:blipFill>
          <a:blip r:embed="rId5">
            <a:extLst>
              <a:ext uri="{28A0092B-C50C-407E-A947-70E740481C1C}">
                <a14:useLocalDpi xmlns:a14="http://schemas.microsoft.com/office/drawing/2010/main" val="0"/>
              </a:ext>
            </a:extLst>
          </a:blip>
          <a:stretch>
            <a:fillRect/>
          </a:stretch>
        </p:blipFill>
        <p:spPr>
          <a:xfrm>
            <a:off x="246381" y="4685920"/>
            <a:ext cx="4857750" cy="1952625"/>
          </a:xfrm>
          <a:prstGeom prst="rect">
            <a:avLst/>
          </a:prstGeom>
        </p:spPr>
      </p:pic>
      <p:pic>
        <p:nvPicPr>
          <p:cNvPr id="11" name="Picture 2">
            <a:extLst>
              <a:ext uri="{FF2B5EF4-FFF2-40B4-BE49-F238E27FC236}">
                <a16:creationId xmlns:a16="http://schemas.microsoft.com/office/drawing/2014/main" id="{76141299-A5DF-4128-A76B-2FA1785BD03A}"/>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0638886" y="80628"/>
            <a:ext cx="1553114" cy="7778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Box 12">
            <a:extLst>
              <a:ext uri="{FF2B5EF4-FFF2-40B4-BE49-F238E27FC236}">
                <a16:creationId xmlns:a16="http://schemas.microsoft.com/office/drawing/2014/main" id="{75C293EA-62C0-495C-971F-DEAADD0B5951}"/>
              </a:ext>
            </a:extLst>
          </p:cNvPr>
          <p:cNvSpPr txBox="1"/>
          <p:nvPr/>
        </p:nvSpPr>
        <p:spPr>
          <a:xfrm>
            <a:off x="6223753" y="1910498"/>
            <a:ext cx="5181600" cy="30777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457200" rtl="0" fontAlgn="auto" latinLnBrk="0" hangingPunct="0">
              <a:lnSpc>
                <a:spcPct val="100000"/>
              </a:lnSpc>
              <a:spcBef>
                <a:spcPts val="0"/>
              </a:spcBef>
              <a:spcAft>
                <a:spcPts val="0"/>
              </a:spcAft>
              <a:buClrTx/>
              <a:buSzTx/>
              <a:buFontTx/>
              <a:buNone/>
              <a:tabLst/>
            </a:pPr>
            <a:r>
              <a:rPr kumimoji="0" lang="en-GB" sz="1400" b="0" i="0" u="none" strike="noStrike" cap="none" spc="0" normalizeH="0" baseline="0" dirty="0">
                <a:ln>
                  <a:noFill/>
                </a:ln>
                <a:solidFill>
                  <a:srgbClr val="000000"/>
                </a:solidFill>
                <a:effectLst/>
                <a:uFillTx/>
                <a:latin typeface="+mj-lt"/>
                <a:ea typeface="+mj-ea"/>
                <a:cs typeface="+mj-cs"/>
                <a:sym typeface="Calibri"/>
              </a:rPr>
              <a:t>Creating efficiencies and promoting value for money: Estates</a:t>
            </a:r>
          </a:p>
        </p:txBody>
      </p:sp>
      <p:pic>
        <p:nvPicPr>
          <p:cNvPr id="14" name="Graphic 24" descr="Scales of justice with solid fill">
            <a:extLst>
              <a:ext uri="{FF2B5EF4-FFF2-40B4-BE49-F238E27FC236}">
                <a16:creationId xmlns:a16="http://schemas.microsoft.com/office/drawing/2014/main" id="{7D011ECB-D700-457F-B64F-524231F2156E}"/>
              </a:ext>
            </a:extLst>
          </p:cNvPr>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0699536" y="1804251"/>
            <a:ext cx="487680" cy="487680"/>
          </a:xfrm>
          <a:prstGeom prst="rect">
            <a:avLst/>
          </a:prstGeom>
        </p:spPr>
      </p:pic>
      <p:pic>
        <p:nvPicPr>
          <p:cNvPr id="15" name="Picture 14">
            <a:extLst>
              <a:ext uri="{FF2B5EF4-FFF2-40B4-BE49-F238E27FC236}">
                <a16:creationId xmlns:a16="http://schemas.microsoft.com/office/drawing/2014/main" id="{626EBA7B-85E1-4B31-A691-6F3BA5160ECF}"/>
              </a:ext>
            </a:extLst>
          </p:cNvPr>
          <p:cNvPicPr/>
          <p:nvPr/>
        </p:nvPicPr>
        <p:blipFill>
          <a:blip r:embed="rId9">
            <a:extLst>
              <a:ext uri="{28A0092B-C50C-407E-A947-70E740481C1C}">
                <a14:useLocalDpi xmlns:a14="http://schemas.microsoft.com/office/drawing/2010/main" val="0"/>
              </a:ext>
            </a:extLst>
          </a:blip>
          <a:srcRect/>
          <a:stretch>
            <a:fillRect/>
          </a:stretch>
        </p:blipFill>
        <p:spPr bwMode="auto">
          <a:xfrm>
            <a:off x="5094186" y="4256970"/>
            <a:ext cx="579120" cy="585470"/>
          </a:xfrm>
          <a:prstGeom prst="rect">
            <a:avLst/>
          </a:prstGeom>
          <a:noFill/>
        </p:spPr>
      </p:pic>
      <p:sp>
        <p:nvSpPr>
          <p:cNvPr id="16" name="TextBox 15">
            <a:extLst>
              <a:ext uri="{FF2B5EF4-FFF2-40B4-BE49-F238E27FC236}">
                <a16:creationId xmlns:a16="http://schemas.microsoft.com/office/drawing/2014/main" id="{0E5B9F83-9A7E-4C83-8668-EA9A9BA42E87}"/>
              </a:ext>
            </a:extLst>
          </p:cNvPr>
          <p:cNvSpPr txBox="1"/>
          <p:nvPr/>
        </p:nvSpPr>
        <p:spPr>
          <a:xfrm>
            <a:off x="379022" y="4166800"/>
            <a:ext cx="4857749" cy="52321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457200" rtl="0" fontAlgn="auto" latinLnBrk="0" hangingPunct="0">
              <a:lnSpc>
                <a:spcPct val="100000"/>
              </a:lnSpc>
              <a:spcBef>
                <a:spcPts val="0"/>
              </a:spcBef>
              <a:spcAft>
                <a:spcPts val="0"/>
              </a:spcAft>
              <a:buClrTx/>
              <a:buSzTx/>
              <a:buFontTx/>
              <a:buNone/>
              <a:tabLst/>
            </a:pPr>
            <a:r>
              <a:rPr lang="en-GB" sz="1400" dirty="0"/>
              <a:t>Addressing our population health challenges: Suicide Prevention Alliance</a:t>
            </a:r>
            <a:endParaRPr kumimoji="0" lang="en-GB" sz="1400" b="0" i="0" u="none" strike="noStrike" cap="none" spc="0" normalizeH="0" baseline="0" dirty="0">
              <a:ln>
                <a:noFill/>
              </a:ln>
              <a:solidFill>
                <a:srgbClr val="000000"/>
              </a:solidFill>
              <a:effectLst/>
              <a:uFillTx/>
              <a:latin typeface="+mj-lt"/>
              <a:ea typeface="+mj-ea"/>
              <a:cs typeface="+mj-cs"/>
              <a:sym typeface="Calibri"/>
            </a:endParaRPr>
          </a:p>
        </p:txBody>
      </p:sp>
    </p:spTree>
    <p:extLst>
      <p:ext uri="{BB962C8B-B14F-4D97-AF65-F5344CB8AC3E}">
        <p14:creationId xmlns:p14="http://schemas.microsoft.com/office/powerpoint/2010/main" val="2254025307"/>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9511BCF0-F4EB-4407-8D26-E0C0A226B82E}"/>
              </a:ext>
            </a:extLst>
          </p:cNvPr>
          <p:cNvPicPr/>
          <p:nvPr/>
        </p:nvPicPr>
        <p:blipFill>
          <a:blip r:embed="rId2">
            <a:extLst>
              <a:ext uri="{28A0092B-C50C-407E-A947-70E740481C1C}">
                <a14:useLocalDpi xmlns:a14="http://schemas.microsoft.com/office/drawing/2010/main" val="0"/>
              </a:ext>
            </a:extLst>
          </a:blip>
          <a:stretch>
            <a:fillRect/>
          </a:stretch>
        </p:blipFill>
        <p:spPr>
          <a:xfrm>
            <a:off x="6464998" y="4263001"/>
            <a:ext cx="4953000" cy="2324100"/>
          </a:xfrm>
          <a:prstGeom prst="rect">
            <a:avLst/>
          </a:prstGeom>
        </p:spPr>
      </p:pic>
      <p:pic>
        <p:nvPicPr>
          <p:cNvPr id="9" name="Picture 8">
            <a:extLst>
              <a:ext uri="{FF2B5EF4-FFF2-40B4-BE49-F238E27FC236}">
                <a16:creationId xmlns:a16="http://schemas.microsoft.com/office/drawing/2014/main" id="{1B971539-F469-4A3F-AA4D-9E6AB1420732}"/>
              </a:ext>
            </a:extLst>
          </p:cNvPr>
          <p:cNvPicPr/>
          <p:nvPr/>
        </p:nvPicPr>
        <p:blipFill>
          <a:blip r:embed="rId3">
            <a:extLst>
              <a:ext uri="{28A0092B-C50C-407E-A947-70E740481C1C}">
                <a14:useLocalDpi xmlns:a14="http://schemas.microsoft.com/office/drawing/2010/main" val="0"/>
              </a:ext>
            </a:extLst>
          </a:blip>
          <a:stretch>
            <a:fillRect/>
          </a:stretch>
        </p:blipFill>
        <p:spPr>
          <a:xfrm>
            <a:off x="6498795" y="1579394"/>
            <a:ext cx="4905375" cy="2085975"/>
          </a:xfrm>
          <a:prstGeom prst="rect">
            <a:avLst/>
          </a:prstGeom>
        </p:spPr>
      </p:pic>
      <p:pic>
        <p:nvPicPr>
          <p:cNvPr id="11" name="Picture 10">
            <a:extLst>
              <a:ext uri="{FF2B5EF4-FFF2-40B4-BE49-F238E27FC236}">
                <a16:creationId xmlns:a16="http://schemas.microsoft.com/office/drawing/2014/main" id="{1CCA8DCF-1C2B-4C5C-BE59-EEF5B89FBA0B}"/>
              </a:ext>
            </a:extLst>
          </p:cNvPr>
          <p:cNvPicPr/>
          <p:nvPr/>
        </p:nvPicPr>
        <p:blipFill>
          <a:blip r:embed="rId4">
            <a:extLst>
              <a:ext uri="{28A0092B-C50C-407E-A947-70E740481C1C}">
                <a14:useLocalDpi xmlns:a14="http://schemas.microsoft.com/office/drawing/2010/main" val="0"/>
              </a:ext>
            </a:extLst>
          </a:blip>
          <a:stretch>
            <a:fillRect/>
          </a:stretch>
        </p:blipFill>
        <p:spPr>
          <a:xfrm>
            <a:off x="191344" y="1859298"/>
            <a:ext cx="4972050" cy="3467100"/>
          </a:xfrm>
          <a:prstGeom prst="rect">
            <a:avLst/>
          </a:prstGeom>
        </p:spPr>
      </p:pic>
      <p:pic>
        <p:nvPicPr>
          <p:cNvPr id="10" name="Picture 2">
            <a:extLst>
              <a:ext uri="{FF2B5EF4-FFF2-40B4-BE49-F238E27FC236}">
                <a16:creationId xmlns:a16="http://schemas.microsoft.com/office/drawing/2014/main" id="{DA7D6654-3DE4-4123-BD09-4FFB6CD579E7}"/>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638886" y="116632"/>
            <a:ext cx="1553114" cy="7778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a:extLst>
              <a:ext uri="{FF2B5EF4-FFF2-40B4-BE49-F238E27FC236}">
                <a16:creationId xmlns:a16="http://schemas.microsoft.com/office/drawing/2014/main" id="{9E5A0D08-A007-4E6D-BD06-EE8C723EE97E}"/>
              </a:ext>
            </a:extLst>
          </p:cNvPr>
          <p:cNvSpPr txBox="1"/>
          <p:nvPr/>
        </p:nvSpPr>
        <p:spPr>
          <a:xfrm>
            <a:off x="6573010" y="3977239"/>
            <a:ext cx="4072466" cy="30777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457200" rtl="0" fontAlgn="auto" latinLnBrk="0" hangingPunct="0">
              <a:lnSpc>
                <a:spcPct val="100000"/>
              </a:lnSpc>
              <a:spcBef>
                <a:spcPts val="0"/>
              </a:spcBef>
              <a:spcAft>
                <a:spcPts val="0"/>
              </a:spcAft>
              <a:buClrTx/>
              <a:buSzTx/>
              <a:buFontTx/>
              <a:buNone/>
              <a:tabLst/>
            </a:pPr>
            <a:r>
              <a:rPr lang="en-GB" sz="1400" dirty="0"/>
              <a:t>Supporting local families in most need</a:t>
            </a:r>
            <a:endParaRPr kumimoji="0" lang="en-GB" sz="1400" b="0" i="0" u="none" strike="noStrike" cap="none" spc="0" normalizeH="0" baseline="0" dirty="0">
              <a:ln>
                <a:noFill/>
              </a:ln>
              <a:solidFill>
                <a:srgbClr val="000000"/>
              </a:solidFill>
              <a:effectLst/>
              <a:uFillTx/>
              <a:latin typeface="+mj-lt"/>
              <a:ea typeface="+mj-ea"/>
              <a:cs typeface="+mj-cs"/>
              <a:sym typeface="Calibri"/>
            </a:endParaRPr>
          </a:p>
        </p:txBody>
      </p:sp>
      <p:pic>
        <p:nvPicPr>
          <p:cNvPr id="12" name="Picture 11">
            <a:extLst>
              <a:ext uri="{FF2B5EF4-FFF2-40B4-BE49-F238E27FC236}">
                <a16:creationId xmlns:a16="http://schemas.microsoft.com/office/drawing/2014/main" id="{7AD2BA7B-FAE7-47FF-9F78-D2D8BD4690AF}"/>
              </a:ext>
            </a:extLst>
          </p:cNvPr>
          <p:cNvPicPr/>
          <p:nvPr/>
        </p:nvPicPr>
        <p:blipFill>
          <a:blip r:embed="rId6" cstate="print">
            <a:extLst>
              <a:ext uri="{28A0092B-C50C-407E-A947-70E740481C1C}">
                <a14:useLocalDpi xmlns:a14="http://schemas.microsoft.com/office/drawing/2010/main" val="0"/>
              </a:ext>
            </a:extLst>
          </a:blip>
          <a:stretch>
            <a:fillRect/>
          </a:stretch>
        </p:blipFill>
        <p:spPr>
          <a:xfrm>
            <a:off x="4681208" y="1388991"/>
            <a:ext cx="622935" cy="510540"/>
          </a:xfrm>
          <a:prstGeom prst="rect">
            <a:avLst/>
          </a:prstGeom>
        </p:spPr>
      </p:pic>
      <p:pic>
        <p:nvPicPr>
          <p:cNvPr id="13" name="Picture 12">
            <a:extLst>
              <a:ext uri="{FF2B5EF4-FFF2-40B4-BE49-F238E27FC236}">
                <a16:creationId xmlns:a16="http://schemas.microsoft.com/office/drawing/2014/main" id="{5F39A876-00BC-4D3B-B8F8-D4C1DF408997}"/>
              </a:ext>
            </a:extLst>
          </p:cNvPr>
          <p:cNvPicPr/>
          <p:nvPr/>
        </p:nvPicPr>
        <p:blipFill>
          <a:blip r:embed="rId7">
            <a:extLst>
              <a:ext uri="{28A0092B-C50C-407E-A947-70E740481C1C}">
                <a14:useLocalDpi xmlns:a14="http://schemas.microsoft.com/office/drawing/2010/main" val="0"/>
              </a:ext>
            </a:extLst>
          </a:blip>
          <a:stretch>
            <a:fillRect/>
          </a:stretch>
        </p:blipFill>
        <p:spPr>
          <a:xfrm>
            <a:off x="10441232" y="3753083"/>
            <a:ext cx="908685" cy="611505"/>
          </a:xfrm>
          <a:prstGeom prst="rect">
            <a:avLst/>
          </a:prstGeom>
        </p:spPr>
      </p:pic>
      <p:pic>
        <p:nvPicPr>
          <p:cNvPr id="14" name="Picture 13">
            <a:extLst>
              <a:ext uri="{FF2B5EF4-FFF2-40B4-BE49-F238E27FC236}">
                <a16:creationId xmlns:a16="http://schemas.microsoft.com/office/drawing/2014/main" id="{36B25B52-4041-4263-8EDE-D87E6F3D45D0}"/>
              </a:ext>
            </a:extLst>
          </p:cNvPr>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0920076" y="1164757"/>
            <a:ext cx="457200" cy="457200"/>
          </a:xfrm>
          <a:prstGeom prst="rect">
            <a:avLst/>
          </a:prstGeom>
          <a:noFill/>
        </p:spPr>
      </p:pic>
      <p:sp>
        <p:nvSpPr>
          <p:cNvPr id="15" name="TextBox 14">
            <a:extLst>
              <a:ext uri="{FF2B5EF4-FFF2-40B4-BE49-F238E27FC236}">
                <a16:creationId xmlns:a16="http://schemas.microsoft.com/office/drawing/2014/main" id="{D03A5746-A67A-45EA-A9BA-5F1FC9100E03}"/>
              </a:ext>
            </a:extLst>
          </p:cNvPr>
          <p:cNvSpPr txBox="1"/>
          <p:nvPr/>
        </p:nvSpPr>
        <p:spPr>
          <a:xfrm>
            <a:off x="6673203" y="1274622"/>
            <a:ext cx="4072466" cy="30777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457200" rtl="0" fontAlgn="auto" latinLnBrk="0" hangingPunct="0">
              <a:lnSpc>
                <a:spcPct val="100000"/>
              </a:lnSpc>
              <a:spcBef>
                <a:spcPts val="0"/>
              </a:spcBef>
              <a:spcAft>
                <a:spcPts val="0"/>
              </a:spcAft>
              <a:buClrTx/>
              <a:buSzTx/>
              <a:buFontTx/>
              <a:buNone/>
              <a:tabLst/>
            </a:pPr>
            <a:r>
              <a:rPr kumimoji="0" lang="en-GB" sz="1400" b="0" i="0" u="none" strike="noStrike" cap="none" spc="0" normalizeH="0" baseline="0" dirty="0">
                <a:ln>
                  <a:noFill/>
                </a:ln>
                <a:solidFill>
                  <a:srgbClr val="000000"/>
                </a:solidFill>
                <a:effectLst/>
                <a:uFillTx/>
                <a:latin typeface="+mj-lt"/>
                <a:ea typeface="+mj-ea"/>
                <a:cs typeface="+mj-cs"/>
                <a:sym typeface="Calibri"/>
              </a:rPr>
              <a:t>Promoting ill health prevention: Vaccin</a:t>
            </a:r>
            <a:r>
              <a:rPr lang="en-GB" sz="1400" dirty="0"/>
              <a:t>ation</a:t>
            </a:r>
            <a:endParaRPr kumimoji="0" lang="en-GB" sz="1400" b="0" i="0" u="none" strike="noStrike" cap="none" spc="0" normalizeH="0" baseline="0" dirty="0">
              <a:ln>
                <a:noFill/>
              </a:ln>
              <a:solidFill>
                <a:srgbClr val="000000"/>
              </a:solidFill>
              <a:effectLst/>
              <a:uFillTx/>
              <a:latin typeface="+mj-lt"/>
              <a:ea typeface="+mj-ea"/>
              <a:cs typeface="+mj-cs"/>
              <a:sym typeface="Calibri"/>
            </a:endParaRPr>
          </a:p>
        </p:txBody>
      </p:sp>
      <p:sp>
        <p:nvSpPr>
          <p:cNvPr id="16" name="TextBox 15">
            <a:extLst>
              <a:ext uri="{FF2B5EF4-FFF2-40B4-BE49-F238E27FC236}">
                <a16:creationId xmlns:a16="http://schemas.microsoft.com/office/drawing/2014/main" id="{66868BA4-3F2C-465D-AAB2-43E73CE549B1}"/>
              </a:ext>
            </a:extLst>
          </p:cNvPr>
          <p:cNvSpPr txBox="1"/>
          <p:nvPr/>
        </p:nvSpPr>
        <p:spPr>
          <a:xfrm>
            <a:off x="434335" y="1531602"/>
            <a:ext cx="4072466" cy="30777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457200" rtl="0" fontAlgn="auto" latinLnBrk="0" hangingPunct="0">
              <a:lnSpc>
                <a:spcPct val="100000"/>
              </a:lnSpc>
              <a:spcBef>
                <a:spcPts val="0"/>
              </a:spcBef>
              <a:spcAft>
                <a:spcPts val="0"/>
              </a:spcAft>
              <a:buClrTx/>
              <a:buSzTx/>
              <a:buFontTx/>
              <a:buNone/>
              <a:tabLst/>
            </a:pPr>
            <a:r>
              <a:rPr lang="en-GB" sz="1400" dirty="0"/>
              <a:t>Collaborating to support our most vulnerable</a:t>
            </a:r>
            <a:endParaRPr kumimoji="0" lang="en-GB" sz="1400" b="0" i="0" u="none" strike="noStrike" cap="none" spc="0" normalizeH="0" baseline="0" dirty="0">
              <a:ln>
                <a:noFill/>
              </a:ln>
              <a:solidFill>
                <a:srgbClr val="000000"/>
              </a:solidFill>
              <a:effectLst/>
              <a:uFillTx/>
              <a:latin typeface="+mj-lt"/>
              <a:ea typeface="+mj-ea"/>
              <a:cs typeface="+mj-cs"/>
              <a:sym typeface="Calibri"/>
            </a:endParaRPr>
          </a:p>
        </p:txBody>
      </p:sp>
      <p:pic>
        <p:nvPicPr>
          <p:cNvPr id="17" name="Picture 16">
            <a:extLst>
              <a:ext uri="{FF2B5EF4-FFF2-40B4-BE49-F238E27FC236}">
                <a16:creationId xmlns:a16="http://schemas.microsoft.com/office/drawing/2014/main" id="{F93375E8-155B-4844-B828-7EF89BB39096}"/>
              </a:ext>
            </a:extLst>
          </p:cNvPr>
          <p:cNvPicPr/>
          <p:nvPr/>
        </p:nvPicPr>
        <p:blipFill>
          <a:blip r:embed="rId9">
            <a:extLst>
              <a:ext uri="{28A0092B-C50C-407E-A947-70E740481C1C}">
                <a14:useLocalDpi xmlns:a14="http://schemas.microsoft.com/office/drawing/2010/main" val="0"/>
              </a:ext>
            </a:extLst>
          </a:blip>
          <a:stretch>
            <a:fillRect/>
          </a:stretch>
        </p:blipFill>
        <p:spPr>
          <a:xfrm>
            <a:off x="1438219" y="5513116"/>
            <a:ext cx="5105400" cy="1162050"/>
          </a:xfrm>
          <a:prstGeom prst="rect">
            <a:avLst/>
          </a:prstGeom>
        </p:spPr>
      </p:pic>
      <p:sp>
        <p:nvSpPr>
          <p:cNvPr id="18" name="Title 1">
            <a:extLst>
              <a:ext uri="{FF2B5EF4-FFF2-40B4-BE49-F238E27FC236}">
                <a16:creationId xmlns:a16="http://schemas.microsoft.com/office/drawing/2014/main" id="{137F34BF-1414-49C1-92C4-B8E564DB1C2A}"/>
              </a:ext>
            </a:extLst>
          </p:cNvPr>
          <p:cNvSpPr>
            <a:spLocks noGrp="1"/>
          </p:cNvSpPr>
          <p:nvPr>
            <p:ph type="title"/>
          </p:nvPr>
        </p:nvSpPr>
        <p:spPr>
          <a:xfrm>
            <a:off x="379413" y="368300"/>
            <a:ext cx="11425237" cy="396875"/>
          </a:xfrm>
        </p:spPr>
        <p:txBody>
          <a:bodyPr/>
          <a:lstStyle/>
          <a:p>
            <a:r>
              <a:rPr lang="en-GB" dirty="0"/>
              <a:t>Case Studies: Examples of what we have achieved by </a:t>
            </a:r>
            <a:br>
              <a:rPr lang="en-GB" dirty="0"/>
            </a:br>
            <a:r>
              <a:rPr lang="en-GB" dirty="0"/>
              <a:t>working together in 2022/3</a:t>
            </a:r>
          </a:p>
        </p:txBody>
      </p:sp>
    </p:spTree>
    <p:extLst>
      <p:ext uri="{BB962C8B-B14F-4D97-AF65-F5344CB8AC3E}">
        <p14:creationId xmlns:p14="http://schemas.microsoft.com/office/powerpoint/2010/main" val="1390347164"/>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0BF762C8-2FFD-40E6-983C-AA7FF3FE6114}"/>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4562" y="2566488"/>
            <a:ext cx="1851238" cy="1963021"/>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a:extLst>
              <a:ext uri="{FF2B5EF4-FFF2-40B4-BE49-F238E27FC236}">
                <a16:creationId xmlns:a16="http://schemas.microsoft.com/office/drawing/2014/main" id="{D70A340F-F0F6-48FF-BCB1-D0432CEF2D70}"/>
              </a:ext>
            </a:extLst>
          </p:cNvPr>
          <p:cNvSpPr txBox="1"/>
          <p:nvPr/>
        </p:nvSpPr>
        <p:spPr>
          <a:xfrm>
            <a:off x="471840" y="3128454"/>
            <a:ext cx="1244532" cy="92332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lvl="0" indent="0" algn="ctr" defTabSz="457200" rtl="0" eaLnBrk="1" fontAlgn="auto" latinLnBrk="0" hangingPunct="0">
              <a:lnSpc>
                <a:spcPct val="100000"/>
              </a:lnSpc>
              <a:spcBef>
                <a:spcPts val="0"/>
              </a:spcBef>
              <a:spcAft>
                <a:spcPts val="0"/>
              </a:spcAft>
              <a:buClrTx/>
              <a:buSzTx/>
              <a:buFontTx/>
              <a:buNone/>
              <a:tabLst/>
              <a:defRPr/>
            </a:pPr>
            <a:r>
              <a:rPr kumimoji="0" lang="en-GB" sz="1800" b="0" i="0" u="none" strike="noStrike" kern="0" cap="none" spc="0" normalizeH="0" baseline="0" noProof="0" dirty="0">
                <a:ln>
                  <a:noFill/>
                </a:ln>
                <a:solidFill>
                  <a:schemeClr val="bg1"/>
                </a:solidFill>
                <a:effectLst/>
                <a:uLnTx/>
                <a:uFillTx/>
                <a:latin typeface="Calibri"/>
                <a:ea typeface="+mj-ea"/>
                <a:cs typeface="Calibri"/>
                <a:sym typeface="Calibri"/>
              </a:rPr>
              <a:t>Bassetlaw Place Based Priorities</a:t>
            </a:r>
          </a:p>
        </p:txBody>
      </p:sp>
      <p:sp>
        <p:nvSpPr>
          <p:cNvPr id="44" name="Arc 43">
            <a:extLst>
              <a:ext uri="{FF2B5EF4-FFF2-40B4-BE49-F238E27FC236}">
                <a16:creationId xmlns:a16="http://schemas.microsoft.com/office/drawing/2014/main" id="{8164D7E0-E6FE-4727-AE73-CB7D675C0847}"/>
              </a:ext>
            </a:extLst>
          </p:cNvPr>
          <p:cNvSpPr/>
          <p:nvPr/>
        </p:nvSpPr>
        <p:spPr>
          <a:xfrm rot="3538342">
            <a:off x="-5459802" y="-217512"/>
            <a:ext cx="8074176" cy="7763700"/>
          </a:xfrm>
          <a:prstGeom prst="arc">
            <a:avLst>
              <a:gd name="adj1" fmla="val 16200000"/>
              <a:gd name="adj2" fmla="val 20497019"/>
            </a:avLst>
          </a:prstGeom>
          <a:noFill/>
          <a:ln w="381000" cap="flat">
            <a:solidFill>
              <a:srgbClr val="FFD700"/>
            </a:solidFill>
            <a:prstDash val="solid"/>
            <a:miter lim="800000"/>
          </a:ln>
          <a:effectLst>
            <a:outerShdw blurRad="50800" dist="38100" dir="2700000" algn="tl" rotWithShape="0">
              <a:prstClr val="black">
                <a:alpha val="40000"/>
              </a:prstClr>
            </a:outerShdw>
          </a:effectLst>
          <a:scene3d>
            <a:camera prst="orthographicFront"/>
            <a:lightRig rig="threePt" dir="t"/>
          </a:scene3d>
          <a:sp3d>
            <a:bevel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n-GB" sz="1800" b="0" i="0" u="none" strike="noStrike" cap="none" spc="0" normalizeH="0" baseline="0" dirty="0">
              <a:ln>
                <a:noFill/>
              </a:ln>
              <a:solidFill>
                <a:srgbClr val="000000"/>
              </a:solidFill>
              <a:effectLst/>
              <a:uFillTx/>
            </a:endParaRPr>
          </a:p>
        </p:txBody>
      </p:sp>
      <p:sp>
        <p:nvSpPr>
          <p:cNvPr id="3" name="Title 2">
            <a:extLst>
              <a:ext uri="{FF2B5EF4-FFF2-40B4-BE49-F238E27FC236}">
                <a16:creationId xmlns:a16="http://schemas.microsoft.com/office/drawing/2014/main" id="{4E7795F1-57A1-4D3F-923D-E0C7A0C630F0}"/>
              </a:ext>
            </a:extLst>
          </p:cNvPr>
          <p:cNvSpPr>
            <a:spLocks noGrp="1"/>
          </p:cNvSpPr>
          <p:nvPr>
            <p:ph type="title"/>
          </p:nvPr>
        </p:nvSpPr>
        <p:spPr/>
        <p:txBody>
          <a:bodyPr/>
          <a:lstStyle/>
          <a:p>
            <a:r>
              <a:rPr lang="en-GB" dirty="0"/>
              <a:t>Bassetlaw Place Pan &amp; Priorities for 2023/24</a:t>
            </a:r>
          </a:p>
        </p:txBody>
      </p:sp>
      <p:sp>
        <p:nvSpPr>
          <p:cNvPr id="4" name="Rectangle: Rounded Corners 3">
            <a:extLst>
              <a:ext uri="{FF2B5EF4-FFF2-40B4-BE49-F238E27FC236}">
                <a16:creationId xmlns:a16="http://schemas.microsoft.com/office/drawing/2014/main" id="{C2751276-A482-4537-A8EA-321BC8B5BB11}"/>
              </a:ext>
            </a:extLst>
          </p:cNvPr>
          <p:cNvSpPr/>
          <p:nvPr/>
        </p:nvSpPr>
        <p:spPr>
          <a:xfrm>
            <a:off x="4799856" y="4379852"/>
            <a:ext cx="5552238" cy="1060234"/>
          </a:xfrm>
          <a:prstGeom prst="roundRect">
            <a:avLst/>
          </a:prstGeom>
          <a:solidFill>
            <a:srgbClr val="D50C52"/>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0">
            <a:scrgbClr r="0" g="0" b="0"/>
          </a:lnRef>
          <a:fillRef idx="0">
            <a:scrgbClr r="0" g="0" b="0"/>
          </a:fillRef>
          <a:effectRef idx="0">
            <a:scrgbClr r="0" g="0" b="0"/>
          </a:effectRef>
          <a:fontRef idx="minor">
            <a:schemeClr val="lt1"/>
          </a:fontRef>
        </p:style>
        <p:txBody>
          <a:bodyPr rtlCol="0" anchor="ctr"/>
          <a:lstStyle/>
          <a:p>
            <a:pPr marL="171450" indent="-171450">
              <a:buFont typeface="Arial" panose="020B0604020202020204" pitchFamily="34" charset="0"/>
              <a:buChar char="•"/>
            </a:pPr>
            <a:r>
              <a:rPr lang="en-GB" sz="1200" dirty="0">
                <a:solidFill>
                  <a:schemeClr val="bg1"/>
                </a:solidFill>
                <a:effectLst/>
                <a:latin typeface="+mj-lt"/>
                <a:ea typeface="Calibri" panose="020F0502020204030204" pitchFamily="34" charset="0"/>
                <a:cs typeface="Arial" panose="020B0604020202020204" pitchFamily="34" charset="0"/>
              </a:rPr>
              <a:t>Reduce social isolation and loneliness </a:t>
            </a:r>
          </a:p>
          <a:p>
            <a:pPr marL="171450" indent="-171450">
              <a:buFont typeface="Arial" panose="020B0604020202020204" pitchFamily="34" charset="0"/>
              <a:buChar char="•"/>
            </a:pPr>
            <a:r>
              <a:rPr lang="en-GB" sz="1200" kern="1200" dirty="0">
                <a:solidFill>
                  <a:schemeClr val="bg1"/>
                </a:solidFill>
                <a:latin typeface="+mj-lt"/>
                <a:ea typeface="Times New Roman" panose="02020603050405020304" pitchFamily="18" charset="0"/>
                <a:cs typeface="Arial" panose="020B0604020202020204" pitchFamily="34" charset="0"/>
              </a:rPr>
              <a:t>Reduce </a:t>
            </a:r>
            <a:r>
              <a:rPr lang="en-GB" sz="1200" kern="1200" dirty="0">
                <a:solidFill>
                  <a:schemeClr val="bg1"/>
                </a:solidFill>
                <a:effectLst/>
                <a:latin typeface="+mj-lt"/>
                <a:ea typeface="Times New Roman" panose="02020603050405020304" pitchFamily="18" charset="0"/>
                <a:cs typeface="Arial" panose="020B0604020202020204" pitchFamily="34" charset="0"/>
              </a:rPr>
              <a:t>emergency hospital admissions </a:t>
            </a:r>
            <a:endParaRPr lang="en-GB" sz="1200" dirty="0">
              <a:solidFill>
                <a:schemeClr val="bg1"/>
              </a:solidFill>
              <a:effectLst/>
              <a:latin typeface="+mj-lt"/>
              <a:ea typeface="Calibri" panose="020F0502020204030204" pitchFamily="34" charset="0"/>
              <a:cs typeface="Arial" panose="020B0604020202020204" pitchFamily="34" charset="0"/>
            </a:endParaRPr>
          </a:p>
          <a:p>
            <a:pPr marL="171450" indent="-171450">
              <a:buFont typeface="Arial" panose="020B0604020202020204" pitchFamily="34" charset="0"/>
              <a:buChar char="•"/>
            </a:pPr>
            <a:r>
              <a:rPr lang="en-GB" sz="1200" dirty="0">
                <a:solidFill>
                  <a:schemeClr val="bg1"/>
                </a:solidFill>
                <a:latin typeface="+mj-lt"/>
                <a:ea typeface="Calibri" panose="020F0502020204030204" pitchFamily="34" charset="0"/>
                <a:cs typeface="Arial" panose="020B0604020202020204" pitchFamily="34" charset="0"/>
              </a:rPr>
              <a:t>Increase</a:t>
            </a:r>
            <a:r>
              <a:rPr lang="en-GB" sz="1200" dirty="0">
                <a:solidFill>
                  <a:schemeClr val="bg1"/>
                </a:solidFill>
                <a:effectLst/>
                <a:latin typeface="+mj-lt"/>
                <a:ea typeface="Calibri" panose="020F0502020204030204" pitchFamily="34" charset="0"/>
                <a:cs typeface="Arial" panose="020B0604020202020204" pitchFamily="34" charset="0"/>
              </a:rPr>
              <a:t> digital confidence and competence</a:t>
            </a:r>
          </a:p>
          <a:p>
            <a:pPr marL="171450" indent="-171450">
              <a:buFont typeface="Arial" panose="020B0604020202020204" pitchFamily="34" charset="0"/>
              <a:buChar char="•"/>
            </a:pPr>
            <a:r>
              <a:rPr lang="en-GB" sz="1200" dirty="0">
                <a:solidFill>
                  <a:schemeClr val="bg1"/>
                </a:solidFill>
                <a:effectLst/>
                <a:latin typeface="+mj-lt"/>
                <a:ea typeface="Calibri" panose="020F0502020204030204" pitchFamily="34" charset="0"/>
                <a:cs typeface="Arial" panose="020B0604020202020204" pitchFamily="34" charset="0"/>
              </a:rPr>
              <a:t>Increase support for those with severe to moderate frailty </a:t>
            </a:r>
          </a:p>
        </p:txBody>
      </p:sp>
      <p:sp>
        <p:nvSpPr>
          <p:cNvPr id="5" name="Rectangle: Rounded Corners 4">
            <a:extLst>
              <a:ext uri="{FF2B5EF4-FFF2-40B4-BE49-F238E27FC236}">
                <a16:creationId xmlns:a16="http://schemas.microsoft.com/office/drawing/2014/main" id="{918961CC-815F-414E-948F-A839D7669A39}"/>
              </a:ext>
            </a:extLst>
          </p:cNvPr>
          <p:cNvSpPr/>
          <p:nvPr/>
        </p:nvSpPr>
        <p:spPr>
          <a:xfrm>
            <a:off x="4798167" y="2641539"/>
            <a:ext cx="5553927" cy="1585527"/>
          </a:xfrm>
          <a:prstGeom prst="roundRect">
            <a:avLst/>
          </a:prstGeom>
          <a:solidFill>
            <a:schemeClr val="accent2"/>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0">
            <a:scrgbClr r="0" g="0" b="0"/>
          </a:lnRef>
          <a:fillRef idx="0">
            <a:scrgbClr r="0" g="0" b="0"/>
          </a:fillRef>
          <a:effectRef idx="0">
            <a:scrgbClr r="0" g="0" b="0"/>
          </a:effectRef>
          <a:fontRef idx="minor">
            <a:schemeClr val="lt1"/>
          </a:fontRef>
        </p:style>
        <p:txBody>
          <a:bodyPr rtlCol="0" anchor="ctr"/>
          <a:lstStyle/>
          <a:p>
            <a:pPr marL="171450" indent="-171450">
              <a:buFont typeface="Arial" panose="020B0604020202020204" pitchFamily="34" charset="0"/>
              <a:buChar char="•"/>
            </a:pPr>
            <a:r>
              <a:rPr lang="en-GB" sz="1200" dirty="0">
                <a:solidFill>
                  <a:schemeClr val="bg1"/>
                </a:solidFill>
                <a:latin typeface="+mj-lt"/>
                <a:ea typeface="Calibri" panose="020F0502020204030204" pitchFamily="34" charset="0"/>
                <a:cs typeface="Calibri" panose="020F0502020204030204" pitchFamily="34" charset="0"/>
              </a:rPr>
              <a:t>Improve access for people experiencing s</a:t>
            </a:r>
            <a:r>
              <a:rPr lang="en-GB" sz="1200" dirty="0">
                <a:solidFill>
                  <a:schemeClr val="bg1"/>
                </a:solidFill>
                <a:latin typeface="+mj-lt"/>
                <a:cs typeface="Calibri" panose="020F0502020204030204" pitchFamily="34" charset="0"/>
              </a:rPr>
              <a:t>evere mental illness, multiple disadvantage, </a:t>
            </a:r>
            <a:r>
              <a:rPr lang="en-GB" sz="1200" b="0" i="0" u="none" strike="noStrike" baseline="0" dirty="0">
                <a:solidFill>
                  <a:schemeClr val="bg1"/>
                </a:solidFill>
                <a:latin typeface="+mj-lt"/>
                <a:cs typeface="Calibri" panose="020F0502020204030204" pitchFamily="34" charset="0"/>
              </a:rPr>
              <a:t>financial vulnerabilities, </a:t>
            </a:r>
            <a:r>
              <a:rPr lang="en-GB" sz="1200" dirty="0">
                <a:solidFill>
                  <a:schemeClr val="bg1"/>
                </a:solidFill>
                <a:effectLst/>
                <a:latin typeface="+mj-lt"/>
                <a:ea typeface="Calibri" panose="020F0502020204030204" pitchFamily="34" charset="0"/>
                <a:cs typeface="Arial" panose="020B0604020202020204" pitchFamily="34" charset="0"/>
              </a:rPr>
              <a:t>homelessness, multiple or life limiting illness, </a:t>
            </a:r>
            <a:r>
              <a:rPr lang="en-GB" sz="1200" b="0" i="0" dirty="0">
                <a:solidFill>
                  <a:schemeClr val="bg1"/>
                </a:solidFill>
                <a:effectLst/>
                <a:latin typeface="+mj-lt"/>
              </a:rPr>
              <a:t>people with </a:t>
            </a:r>
            <a:r>
              <a:rPr lang="en-GB" sz="1200" dirty="0">
                <a:solidFill>
                  <a:schemeClr val="bg1"/>
                </a:solidFill>
                <a:effectLst/>
                <a:latin typeface="+mj-lt"/>
                <a:ea typeface="Calibri" panose="020F0502020204030204" pitchFamily="34" charset="0"/>
                <a:cs typeface="Arial" panose="020B0604020202020204" pitchFamily="34" charset="0"/>
              </a:rPr>
              <a:t>learning disabilities and/or autism and those </a:t>
            </a:r>
            <a:r>
              <a:rPr lang="en-GB" sz="1200" b="0" i="0" dirty="0">
                <a:solidFill>
                  <a:schemeClr val="bg1"/>
                </a:solidFill>
                <a:effectLst/>
                <a:latin typeface="+mj-lt"/>
              </a:rPr>
              <a:t>from ethnic minority backgrounds </a:t>
            </a:r>
            <a:r>
              <a:rPr lang="en-GB" sz="1200" dirty="0">
                <a:solidFill>
                  <a:schemeClr val="bg1"/>
                </a:solidFill>
                <a:effectLst/>
                <a:latin typeface="+mj-lt"/>
                <a:cs typeface="Calibri" panose="020F0502020204030204" pitchFamily="34" charset="0"/>
              </a:rPr>
              <a:t>and/or living</a:t>
            </a:r>
            <a:r>
              <a:rPr lang="en-GB" sz="1200" dirty="0">
                <a:solidFill>
                  <a:schemeClr val="bg1"/>
                </a:solidFill>
                <a:effectLst/>
                <a:latin typeface="+mj-lt"/>
                <a:ea typeface="Calibri" panose="020F0502020204030204" pitchFamily="34" charset="0"/>
                <a:cs typeface="Calibri" panose="020F0502020204030204" pitchFamily="34" charset="0"/>
              </a:rPr>
              <a:t> in less engaged geographical areas </a:t>
            </a:r>
            <a:r>
              <a:rPr lang="en-GB" sz="1200" dirty="0">
                <a:solidFill>
                  <a:schemeClr val="bg1"/>
                </a:solidFill>
                <a:effectLst/>
                <a:latin typeface="+mj-lt"/>
                <a:ea typeface="Calibri" panose="020F0502020204030204" pitchFamily="34" charset="0"/>
                <a:cs typeface="Arial" panose="020B0604020202020204" pitchFamily="34" charset="0"/>
              </a:rPr>
              <a:t>care leavers </a:t>
            </a:r>
          </a:p>
          <a:p>
            <a:pPr marL="171450" indent="-171450">
              <a:buFont typeface="Arial" panose="020B0604020202020204" pitchFamily="34" charset="0"/>
              <a:buChar char="•"/>
            </a:pPr>
            <a:r>
              <a:rPr lang="en-GB" sz="1200" dirty="0">
                <a:solidFill>
                  <a:schemeClr val="bg1"/>
                </a:solidFill>
                <a:latin typeface="+mj-lt"/>
                <a:ea typeface="Calibri" panose="020F0502020204030204" pitchFamily="34" charset="0"/>
                <a:cs typeface="Montserrat" panose="00000500000000000000" pitchFamily="2" charset="0"/>
              </a:rPr>
              <a:t>Promote</a:t>
            </a:r>
            <a:r>
              <a:rPr lang="en-GB" sz="1200" dirty="0">
                <a:solidFill>
                  <a:schemeClr val="bg1"/>
                </a:solidFill>
                <a:effectLst/>
                <a:latin typeface="+mj-lt"/>
                <a:ea typeface="Calibri" panose="020F0502020204030204" pitchFamily="34" charset="0"/>
                <a:cs typeface="Montserrat" panose="00000500000000000000" pitchFamily="2" charset="0"/>
              </a:rPr>
              <a:t> ill health prevention (incl. </a:t>
            </a:r>
            <a:r>
              <a:rPr lang="en-GB" sz="1200" dirty="0">
                <a:solidFill>
                  <a:schemeClr val="bg1"/>
                </a:solidFill>
                <a:latin typeface="+mj-lt"/>
                <a:ea typeface="Calibri" panose="020F0502020204030204" pitchFamily="34" charset="0"/>
                <a:cs typeface="Montserrat" panose="00000500000000000000" pitchFamily="2" charset="0"/>
              </a:rPr>
              <a:t>earlier cancer diagnosis)</a:t>
            </a:r>
            <a:r>
              <a:rPr lang="en-GB" sz="1200" dirty="0">
                <a:solidFill>
                  <a:schemeClr val="bg1"/>
                </a:solidFill>
                <a:effectLst/>
                <a:latin typeface="+mj-lt"/>
                <a:ea typeface="Calibri" panose="020F0502020204030204" pitchFamily="34" charset="0"/>
                <a:cs typeface="Montserrat" panose="00000500000000000000" pitchFamily="2" charset="0"/>
              </a:rPr>
              <a:t> </a:t>
            </a:r>
          </a:p>
          <a:p>
            <a:pPr marL="171450" indent="-171450">
              <a:buFont typeface="Arial" panose="020B0604020202020204" pitchFamily="34" charset="0"/>
              <a:buChar char="•"/>
            </a:pPr>
            <a:r>
              <a:rPr lang="en-GB" sz="1200" dirty="0">
                <a:solidFill>
                  <a:schemeClr val="bg1"/>
                </a:solidFill>
                <a:effectLst/>
                <a:latin typeface="+mj-lt"/>
                <a:ea typeface="Calibri" panose="020F0502020204030204" pitchFamily="34" charset="0"/>
                <a:cs typeface="Montserrat" panose="00000500000000000000" pitchFamily="2" charset="0"/>
              </a:rPr>
              <a:t>Reduce smoking prevalence  </a:t>
            </a:r>
          </a:p>
          <a:p>
            <a:pPr marL="171450" indent="-171450">
              <a:buFont typeface="Arial" panose="020B0604020202020204" pitchFamily="34" charset="0"/>
              <a:buChar char="•"/>
            </a:pPr>
            <a:r>
              <a:rPr lang="en-GB" sz="1200" dirty="0">
                <a:solidFill>
                  <a:schemeClr val="bg1"/>
                </a:solidFill>
                <a:latin typeface="+mj-lt"/>
                <a:ea typeface="Calibri" panose="020F0502020204030204" pitchFamily="34" charset="0"/>
                <a:cs typeface="Montserrat" panose="00000500000000000000" pitchFamily="2" charset="0"/>
              </a:rPr>
              <a:t>Increase access to mental health support </a:t>
            </a:r>
          </a:p>
        </p:txBody>
      </p:sp>
      <p:sp>
        <p:nvSpPr>
          <p:cNvPr id="6" name="Rectangle: Rounded Corners 5">
            <a:extLst>
              <a:ext uri="{FF2B5EF4-FFF2-40B4-BE49-F238E27FC236}">
                <a16:creationId xmlns:a16="http://schemas.microsoft.com/office/drawing/2014/main" id="{0A04B3A0-02FE-4D4C-B208-8E00041AB95A}"/>
              </a:ext>
            </a:extLst>
          </p:cNvPr>
          <p:cNvSpPr/>
          <p:nvPr/>
        </p:nvSpPr>
        <p:spPr>
          <a:xfrm>
            <a:off x="4800586" y="1401726"/>
            <a:ext cx="5582293" cy="1146880"/>
          </a:xfrm>
          <a:prstGeom prst="roundRect">
            <a:avLst/>
          </a:prstGeom>
          <a:solidFill>
            <a:schemeClr val="accent4"/>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0">
            <a:scrgbClr r="0" g="0" b="0"/>
          </a:lnRef>
          <a:fillRef idx="0">
            <a:scrgbClr r="0" g="0" b="0"/>
          </a:fillRef>
          <a:effectRef idx="0">
            <a:scrgbClr r="0" g="0" b="0"/>
          </a:effectRef>
          <a:fontRef idx="minor">
            <a:schemeClr val="lt1"/>
          </a:fontRef>
        </p:style>
        <p:txBody>
          <a:bodyPr rtlCol="0" anchor="ct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a:ln>
                  <a:noFill/>
                </a:ln>
                <a:solidFill>
                  <a:schemeClr val="bg1"/>
                </a:solidFill>
                <a:effectLst/>
                <a:uLnTx/>
                <a:uFillTx/>
                <a:latin typeface="Calibri" panose="020F0502020204030204"/>
                <a:ea typeface="+mn-ea"/>
                <a:cs typeface="+mn-cs"/>
              </a:rPr>
              <a:t>Reducing </a:t>
            </a:r>
            <a:r>
              <a:rPr lang="en-GB" sz="1200" dirty="0">
                <a:effectLst/>
                <a:latin typeface="Calibri" panose="020F0502020204030204" pitchFamily="34" charset="0"/>
                <a:ea typeface="Calibri" panose="020F0502020204030204" pitchFamily="34" charset="0"/>
              </a:rPr>
              <a:t>asthma symptoms including asthma attacks </a:t>
            </a:r>
            <a:r>
              <a:rPr kumimoji="0" lang="en-GB" sz="1200" b="0" i="0" u="none" strike="noStrike" kern="1200" cap="none" spc="0" normalizeH="0" baseline="0" noProof="0" dirty="0">
                <a:ln>
                  <a:noFill/>
                </a:ln>
                <a:solidFill>
                  <a:schemeClr val="bg1"/>
                </a:solidFill>
                <a:effectLst/>
                <a:uLnTx/>
                <a:uFillTx/>
                <a:latin typeface="Calibri" panose="020F0502020204030204"/>
                <a:ea typeface="+mn-ea"/>
                <a:cs typeface="+mn-cs"/>
              </a:rPr>
              <a:t>and address over reliance on reliever medication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a:solidFill>
                  <a:schemeClr val="bg1"/>
                </a:solidFill>
                <a:latin typeface="Calibri" panose="020F0502020204030204"/>
              </a:rPr>
              <a:t>Stabilising  the increase in childhood obesity rates </a:t>
            </a:r>
          </a:p>
          <a:p>
            <a:pPr marL="171450" indent="-171450" defTabSz="914400" hangingPunct="1">
              <a:buFont typeface="Arial" panose="020B0604020202020204" pitchFamily="34" charset="0"/>
              <a:buChar char="•"/>
              <a:defRPr/>
            </a:pPr>
            <a:r>
              <a:rPr lang="en-GB" sz="1200" dirty="0">
                <a:solidFill>
                  <a:schemeClr val="bg1"/>
                </a:solidFill>
                <a:latin typeface="+mj-lt"/>
                <a:ea typeface="Calibri" panose="020F0502020204030204" pitchFamily="34" charset="0"/>
                <a:cs typeface="Montserrat" panose="00000500000000000000" pitchFamily="2" charset="0"/>
              </a:rPr>
              <a:t>Promote</a:t>
            </a:r>
            <a:r>
              <a:rPr lang="en-GB" sz="1200" dirty="0">
                <a:solidFill>
                  <a:schemeClr val="bg1"/>
                </a:solidFill>
                <a:effectLst/>
                <a:latin typeface="+mj-lt"/>
                <a:ea typeface="Calibri" panose="020F0502020204030204" pitchFamily="34" charset="0"/>
                <a:cs typeface="Montserrat" panose="00000500000000000000" pitchFamily="2" charset="0"/>
              </a:rPr>
              <a:t> ill health prevention</a:t>
            </a:r>
            <a:r>
              <a:rPr lang="en-GB" sz="1200" kern="1200" dirty="0">
                <a:solidFill>
                  <a:schemeClr val="bg1"/>
                </a:solidFill>
                <a:latin typeface="Calibri" panose="020F0502020204030204"/>
              </a:rPr>
              <a:t>  </a:t>
            </a:r>
            <a:endParaRPr lang="en-GB" sz="1200" kern="1200" dirty="0">
              <a:solidFill>
                <a:schemeClr val="bg1"/>
              </a:solidFill>
              <a:latin typeface="Calibri" panose="020F0502020204030204" pitchFamily="34" charset="0"/>
              <a:cs typeface="Arial" panose="020B0604020202020204" pitchFamily="34" charset="0"/>
            </a:endParaRPr>
          </a:p>
          <a:p>
            <a:pPr marL="171450" indent="-171450" defTabSz="914400" hangingPunct="1">
              <a:buFont typeface="Arial" panose="020B0604020202020204" pitchFamily="34" charset="0"/>
              <a:buChar char="•"/>
              <a:defRPr/>
            </a:pPr>
            <a:r>
              <a:rPr lang="en-GB" sz="1200" kern="1200" dirty="0">
                <a:solidFill>
                  <a:schemeClr val="bg1"/>
                </a:solidFill>
                <a:effectLst/>
                <a:latin typeface="Calibri" panose="020F0502020204030204" pitchFamily="34" charset="0"/>
                <a:ea typeface="Calibri" panose="020F0502020204030204" pitchFamily="34" charset="0"/>
                <a:cs typeface="Arial" panose="020B0604020202020204" pitchFamily="34" charset="0"/>
              </a:rPr>
              <a:t>P</a:t>
            </a:r>
            <a:r>
              <a:rPr lang="en-GB" sz="1200" dirty="0">
                <a:solidFill>
                  <a:schemeClr val="bg1"/>
                </a:solidFill>
                <a:effectLst/>
                <a:latin typeface="Calibri" panose="020F0502020204030204" pitchFamily="34" charset="0"/>
                <a:ea typeface="Calibri" panose="020F0502020204030204" pitchFamily="34" charset="0"/>
                <a:cs typeface="Arial" panose="020B0604020202020204" pitchFamily="34" charset="0"/>
              </a:rPr>
              <a:t>rioritising those children </a:t>
            </a:r>
            <a:r>
              <a:rPr lang="en-GB" sz="1200" dirty="0">
                <a:solidFill>
                  <a:schemeClr val="bg1"/>
                </a:solidFill>
                <a:latin typeface="Calibri" panose="020F0502020204030204" pitchFamily="34" charset="0"/>
                <a:ea typeface="Calibri" panose="020F0502020204030204" pitchFamily="34" charset="0"/>
                <a:cs typeface="Arial" panose="020B0604020202020204" pitchFamily="34" charset="0"/>
              </a:rPr>
              <a:t>in</a:t>
            </a:r>
            <a:r>
              <a:rPr lang="en-GB" sz="1200" dirty="0">
                <a:solidFill>
                  <a:schemeClr val="bg1"/>
                </a:solidFill>
                <a:effectLst/>
                <a:latin typeface="Calibri" panose="020F0502020204030204" pitchFamily="34" charset="0"/>
                <a:ea typeface="Calibri" panose="020F0502020204030204" pitchFamily="34" charset="0"/>
                <a:cs typeface="Arial" panose="020B0604020202020204" pitchFamily="34" charset="0"/>
              </a:rPr>
              <a:t> greatest need</a:t>
            </a:r>
            <a:endParaRPr lang="en-GB" sz="1200" kern="1200" dirty="0">
              <a:solidFill>
                <a:schemeClr val="bg1"/>
              </a:solidFill>
              <a:latin typeface="Calibri" panose="020F0502020204030204"/>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a:ln>
                  <a:noFill/>
                </a:ln>
                <a:solidFill>
                  <a:schemeClr val="bg1"/>
                </a:solidFill>
                <a:effectLst/>
                <a:uLnTx/>
                <a:uFillTx/>
                <a:latin typeface="Calibri" panose="020F0502020204030204"/>
                <a:ea typeface="+mn-ea"/>
                <a:cs typeface="+mn-cs"/>
              </a:rPr>
              <a:t>Increase access to mental health support </a:t>
            </a:r>
          </a:p>
        </p:txBody>
      </p:sp>
      <p:sp>
        <p:nvSpPr>
          <p:cNvPr id="7" name="Rectangle: Rounded Corners 6">
            <a:extLst>
              <a:ext uri="{FF2B5EF4-FFF2-40B4-BE49-F238E27FC236}">
                <a16:creationId xmlns:a16="http://schemas.microsoft.com/office/drawing/2014/main" id="{43F95EB4-EAB0-4282-8209-17294A46CCE5}"/>
              </a:ext>
            </a:extLst>
          </p:cNvPr>
          <p:cNvSpPr/>
          <p:nvPr/>
        </p:nvSpPr>
        <p:spPr>
          <a:xfrm>
            <a:off x="4757496" y="5584556"/>
            <a:ext cx="5582293" cy="1116626"/>
          </a:xfrm>
          <a:prstGeom prst="roundRect">
            <a:avLst/>
          </a:prstGeom>
          <a:solidFill>
            <a:srgbClr val="2D2E83"/>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0">
            <a:scrgbClr r="0" g="0" b="0"/>
          </a:lnRef>
          <a:fillRef idx="0">
            <a:scrgbClr r="0" g="0" b="0"/>
          </a:fillRef>
          <a:effectRef idx="0">
            <a:scrgbClr r="0" g="0" b="0"/>
          </a:effectRef>
          <a:fontRef idx="minor">
            <a:schemeClr val="lt1"/>
          </a:fontRef>
        </p:style>
        <p:txBody>
          <a:bodyPr rtlCol="0" anchor="ctr"/>
          <a:lstStyle/>
          <a:p>
            <a:pPr marL="171450" indent="-171450">
              <a:buFont typeface="Arial" panose="020B0604020202020204" pitchFamily="34" charset="0"/>
              <a:buChar char="•"/>
            </a:pPr>
            <a:r>
              <a:rPr lang="en-GB" sz="1200" kern="1200" dirty="0">
                <a:solidFill>
                  <a:schemeClr val="bg1"/>
                </a:solidFill>
                <a:effectLst/>
                <a:latin typeface="+mj-lt"/>
                <a:ea typeface="Times New Roman" panose="02020603050405020304" pitchFamily="18" charset="0"/>
                <a:cs typeface="Arial" panose="020B0604020202020204" pitchFamily="34" charset="0"/>
              </a:rPr>
              <a:t>Collaboratively i</a:t>
            </a:r>
            <a:r>
              <a:rPr lang="en-GB" sz="1200" dirty="0">
                <a:solidFill>
                  <a:schemeClr val="bg1"/>
                </a:solidFill>
                <a:effectLst/>
                <a:latin typeface="+mj-lt"/>
                <a:ea typeface="Calibri" panose="020F0502020204030204" pitchFamily="34" charset="0"/>
                <a:cs typeface="Arial" panose="020B0604020202020204" pitchFamily="34" charset="0"/>
              </a:rPr>
              <a:t>mprove health and wellbeing outcomes for local citizens </a:t>
            </a:r>
          </a:p>
          <a:p>
            <a:pPr marL="171450" indent="-171450">
              <a:buFont typeface="Arial" panose="020B0604020202020204" pitchFamily="34" charset="0"/>
              <a:buChar char="•"/>
            </a:pPr>
            <a:r>
              <a:rPr lang="en-GB" sz="1200" dirty="0">
                <a:solidFill>
                  <a:schemeClr val="bg1"/>
                </a:solidFill>
                <a:effectLst/>
                <a:latin typeface="+mj-lt"/>
                <a:ea typeface="Calibri" panose="020F0502020204030204" pitchFamily="34" charset="0"/>
                <a:cs typeface="Arial" panose="020B0604020202020204" pitchFamily="34" charset="0"/>
              </a:rPr>
              <a:t>Avoid duplication and maximise local resources</a:t>
            </a:r>
            <a:endParaRPr lang="en-GB" sz="1200" dirty="0">
              <a:solidFill>
                <a:schemeClr val="bg1"/>
              </a:solidFill>
              <a:latin typeface="+mj-lt"/>
              <a:ea typeface="Times New Roman" panose="02020603050405020304" pitchFamily="18" charset="0"/>
              <a:cs typeface="Arial" panose="020B0604020202020204" pitchFamily="34" charset="0"/>
            </a:endParaRPr>
          </a:p>
          <a:p>
            <a:pPr marL="171450" indent="-171450">
              <a:buFont typeface="Arial" panose="020B0604020202020204" pitchFamily="34" charset="0"/>
              <a:buChar char="•"/>
            </a:pPr>
            <a:r>
              <a:rPr lang="en-GB" sz="1200" dirty="0">
                <a:solidFill>
                  <a:schemeClr val="bg1"/>
                </a:solidFill>
                <a:effectLst/>
                <a:latin typeface="+mj-lt"/>
                <a:ea typeface="Times New Roman" panose="02020603050405020304" pitchFamily="18" charset="0"/>
                <a:cs typeface="Arial" panose="020B0604020202020204" pitchFamily="34" charset="0"/>
              </a:rPr>
              <a:t>Develop integrated working at a Neighbourhood and Place level</a:t>
            </a:r>
            <a:endParaRPr lang="en-GB" sz="1200" dirty="0">
              <a:solidFill>
                <a:schemeClr val="bg1"/>
              </a:solidFill>
              <a:effectLst/>
              <a:latin typeface="+mj-lt"/>
              <a:ea typeface="Calibri" panose="020F0502020204030204" pitchFamily="34" charset="0"/>
              <a:cs typeface="Arial" panose="020B0604020202020204" pitchFamily="34" charset="0"/>
            </a:endParaRPr>
          </a:p>
        </p:txBody>
      </p:sp>
      <p:grpSp>
        <p:nvGrpSpPr>
          <p:cNvPr id="21" name="Group 20">
            <a:extLst>
              <a:ext uri="{FF2B5EF4-FFF2-40B4-BE49-F238E27FC236}">
                <a16:creationId xmlns:a16="http://schemas.microsoft.com/office/drawing/2014/main" id="{7A1B6BA8-91C8-4347-BF0E-1D6DC43E3133}"/>
              </a:ext>
            </a:extLst>
          </p:cNvPr>
          <p:cNvGrpSpPr/>
          <p:nvPr/>
        </p:nvGrpSpPr>
        <p:grpSpPr>
          <a:xfrm>
            <a:off x="959794" y="5387328"/>
            <a:ext cx="2130173" cy="1172971"/>
            <a:chOff x="1121119" y="5316729"/>
            <a:chExt cx="2130173" cy="1172971"/>
          </a:xfrm>
        </p:grpSpPr>
        <p:sp>
          <p:nvSpPr>
            <p:cNvPr id="12" name="Oval 11">
              <a:extLst>
                <a:ext uri="{FF2B5EF4-FFF2-40B4-BE49-F238E27FC236}">
                  <a16:creationId xmlns:a16="http://schemas.microsoft.com/office/drawing/2014/main" id="{CB598026-AAC0-410A-B444-5EBFE3453DDB}"/>
                </a:ext>
              </a:extLst>
            </p:cNvPr>
            <p:cNvSpPr/>
            <p:nvPr/>
          </p:nvSpPr>
          <p:spPr>
            <a:xfrm>
              <a:off x="1121119" y="5316729"/>
              <a:ext cx="2130173" cy="1172971"/>
            </a:xfrm>
            <a:prstGeom prst="ellipse">
              <a:avLst/>
            </a:prstGeom>
            <a:solidFill>
              <a:schemeClr val="tx2">
                <a:lumMod val="75000"/>
              </a:schemeClr>
            </a:solidFill>
            <a:ln w="12700" cap="flat">
              <a:solidFill>
                <a:schemeClr val="tx2">
                  <a:lumMod val="75000"/>
                </a:schemeClr>
              </a:solidFill>
              <a:prstDash val="solid"/>
              <a:miter lim="800000"/>
            </a:ln>
            <a:effectLst/>
            <a:scene3d>
              <a:camera prst="orthographicFront"/>
              <a:lightRig rig="threePt" dir="t"/>
            </a:scene3d>
            <a:sp3d>
              <a:bevelT prst="angle"/>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j-lt"/>
                <a:ea typeface="+mj-ea"/>
                <a:cs typeface="+mj-cs"/>
                <a:sym typeface="Calibri"/>
              </a:endParaRPr>
            </a:p>
          </p:txBody>
        </p:sp>
        <p:sp>
          <p:nvSpPr>
            <p:cNvPr id="13" name="TextBox 12">
              <a:extLst>
                <a:ext uri="{FF2B5EF4-FFF2-40B4-BE49-F238E27FC236}">
                  <a16:creationId xmlns:a16="http://schemas.microsoft.com/office/drawing/2014/main" id="{4D047839-B9B0-4204-A0B4-7FD103A1F34E}"/>
                </a:ext>
              </a:extLst>
            </p:cNvPr>
            <p:cNvSpPr txBox="1"/>
            <p:nvPr/>
          </p:nvSpPr>
          <p:spPr>
            <a:xfrm>
              <a:off x="1456252" y="5625122"/>
              <a:ext cx="1459906" cy="64632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457200" rtl="0" fontAlgn="auto" latinLnBrk="0" hangingPunct="0">
                <a:lnSpc>
                  <a:spcPct val="100000"/>
                </a:lnSpc>
                <a:spcBef>
                  <a:spcPts val="0"/>
                </a:spcBef>
                <a:spcAft>
                  <a:spcPts val="0"/>
                </a:spcAft>
                <a:buClrTx/>
                <a:buSzTx/>
                <a:buFontTx/>
                <a:buNone/>
                <a:tabLst/>
              </a:pPr>
              <a:r>
                <a:rPr kumimoji="0" lang="en-GB" sz="1800" b="0" i="0" u="none" strike="noStrike" cap="none" spc="0" normalizeH="0" baseline="0" dirty="0">
                  <a:ln>
                    <a:noFill/>
                  </a:ln>
                  <a:solidFill>
                    <a:schemeClr val="bg1"/>
                  </a:solidFill>
                  <a:effectLst/>
                  <a:uFillTx/>
                  <a:latin typeface="+mj-lt"/>
                  <a:ea typeface="+mj-ea"/>
                  <a:cs typeface="+mj-cs"/>
                  <a:sym typeface="Calibri"/>
                </a:rPr>
                <a:t>Working Well Together</a:t>
              </a:r>
            </a:p>
          </p:txBody>
        </p:sp>
      </p:grpSp>
      <p:sp>
        <p:nvSpPr>
          <p:cNvPr id="11" name="Oval 10">
            <a:extLst>
              <a:ext uri="{FF2B5EF4-FFF2-40B4-BE49-F238E27FC236}">
                <a16:creationId xmlns:a16="http://schemas.microsoft.com/office/drawing/2014/main" id="{25136062-AC99-459E-A928-3A93E610D07B}"/>
              </a:ext>
            </a:extLst>
          </p:cNvPr>
          <p:cNvSpPr/>
          <p:nvPr/>
        </p:nvSpPr>
        <p:spPr>
          <a:xfrm>
            <a:off x="2571061" y="2215417"/>
            <a:ext cx="2130173" cy="1172971"/>
          </a:xfrm>
          <a:prstGeom prst="ellipse">
            <a:avLst/>
          </a:prstGeom>
          <a:solidFill>
            <a:schemeClr val="accent2"/>
          </a:solidFill>
          <a:ln w="12700" cap="flat">
            <a:solidFill>
              <a:srgbClr val="7030A0"/>
            </a:solidFill>
            <a:prstDash val="solid"/>
            <a:miter lim="800000"/>
          </a:ln>
          <a:effectLst/>
          <a:scene3d>
            <a:camera prst="orthographicFront"/>
            <a:lightRig rig="threePt" dir="t"/>
          </a:scene3d>
          <a:sp3d>
            <a:bevelT prst="angle"/>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j-lt"/>
              <a:ea typeface="+mj-ea"/>
              <a:cs typeface="+mj-cs"/>
              <a:sym typeface="Calibri"/>
            </a:endParaRPr>
          </a:p>
        </p:txBody>
      </p:sp>
      <p:grpSp>
        <p:nvGrpSpPr>
          <p:cNvPr id="20" name="Group 19">
            <a:extLst>
              <a:ext uri="{FF2B5EF4-FFF2-40B4-BE49-F238E27FC236}">
                <a16:creationId xmlns:a16="http://schemas.microsoft.com/office/drawing/2014/main" id="{F7725858-286B-4A9F-98E8-3A480C3F8C12}"/>
              </a:ext>
            </a:extLst>
          </p:cNvPr>
          <p:cNvGrpSpPr/>
          <p:nvPr/>
        </p:nvGrpSpPr>
        <p:grpSpPr>
          <a:xfrm>
            <a:off x="2571061" y="3890148"/>
            <a:ext cx="2130173" cy="1172971"/>
            <a:chOff x="3258362" y="3727175"/>
            <a:chExt cx="2130173" cy="1172971"/>
          </a:xfrm>
        </p:grpSpPr>
        <p:sp>
          <p:nvSpPr>
            <p:cNvPr id="10" name="Oval 9">
              <a:extLst>
                <a:ext uri="{FF2B5EF4-FFF2-40B4-BE49-F238E27FC236}">
                  <a16:creationId xmlns:a16="http://schemas.microsoft.com/office/drawing/2014/main" id="{63EC8DDC-901B-4ADE-8779-F10410F146C1}"/>
                </a:ext>
              </a:extLst>
            </p:cNvPr>
            <p:cNvSpPr/>
            <p:nvPr/>
          </p:nvSpPr>
          <p:spPr>
            <a:xfrm>
              <a:off x="3258362" y="3727175"/>
              <a:ext cx="2130173" cy="1172971"/>
            </a:xfrm>
            <a:prstGeom prst="ellipse">
              <a:avLst/>
            </a:prstGeom>
            <a:solidFill>
              <a:srgbClr val="D50C52"/>
            </a:solidFill>
            <a:ln w="12700" cap="flat">
              <a:solidFill>
                <a:srgbClr val="FF0000"/>
              </a:solidFill>
              <a:prstDash val="solid"/>
              <a:miter lim="800000"/>
            </a:ln>
            <a:effectLst/>
            <a:scene3d>
              <a:camera prst="orthographicFront"/>
              <a:lightRig rig="threePt" dir="t"/>
            </a:scene3d>
            <a:sp3d>
              <a:bevelT prst="angle"/>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j-lt"/>
                <a:ea typeface="+mj-ea"/>
                <a:cs typeface="+mj-cs"/>
                <a:sym typeface="Calibri"/>
              </a:endParaRPr>
            </a:p>
          </p:txBody>
        </p:sp>
        <p:sp>
          <p:nvSpPr>
            <p:cNvPr id="15" name="TextBox 14">
              <a:extLst>
                <a:ext uri="{FF2B5EF4-FFF2-40B4-BE49-F238E27FC236}">
                  <a16:creationId xmlns:a16="http://schemas.microsoft.com/office/drawing/2014/main" id="{641D2A90-85B8-4216-B276-F4F02D17BE68}"/>
                </a:ext>
              </a:extLst>
            </p:cNvPr>
            <p:cNvSpPr txBox="1"/>
            <p:nvPr/>
          </p:nvSpPr>
          <p:spPr>
            <a:xfrm>
              <a:off x="3598651" y="4082130"/>
              <a:ext cx="1459906"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457200" rtl="0" fontAlgn="auto" latinLnBrk="0" hangingPunct="0">
                <a:lnSpc>
                  <a:spcPct val="100000"/>
                </a:lnSpc>
                <a:spcBef>
                  <a:spcPts val="0"/>
                </a:spcBef>
                <a:spcAft>
                  <a:spcPts val="0"/>
                </a:spcAft>
                <a:buClrTx/>
                <a:buSzTx/>
                <a:buFontTx/>
                <a:buNone/>
                <a:tabLst/>
              </a:pPr>
              <a:r>
                <a:rPr lang="en-GB" sz="1800" dirty="0">
                  <a:solidFill>
                    <a:schemeClr val="bg1"/>
                  </a:solidFill>
                </a:rPr>
                <a:t>Ageing</a:t>
              </a:r>
              <a:r>
                <a:rPr kumimoji="0" lang="en-GB" sz="1800" b="0" i="0" u="none" strike="noStrike" cap="none" spc="0" normalizeH="0" baseline="0" dirty="0">
                  <a:ln>
                    <a:noFill/>
                  </a:ln>
                  <a:solidFill>
                    <a:schemeClr val="bg1"/>
                  </a:solidFill>
                  <a:effectLst/>
                  <a:uFillTx/>
                  <a:latin typeface="+mj-lt"/>
                  <a:ea typeface="+mj-ea"/>
                  <a:cs typeface="+mj-cs"/>
                  <a:sym typeface="Calibri"/>
                </a:rPr>
                <a:t> Well </a:t>
              </a:r>
            </a:p>
          </p:txBody>
        </p:sp>
      </p:grpSp>
      <p:grpSp>
        <p:nvGrpSpPr>
          <p:cNvPr id="18" name="Group 17">
            <a:extLst>
              <a:ext uri="{FF2B5EF4-FFF2-40B4-BE49-F238E27FC236}">
                <a16:creationId xmlns:a16="http://schemas.microsoft.com/office/drawing/2014/main" id="{92CE5906-5FA2-44E5-8829-C365C9EC94F5}"/>
              </a:ext>
            </a:extLst>
          </p:cNvPr>
          <p:cNvGrpSpPr/>
          <p:nvPr/>
        </p:nvGrpSpPr>
        <p:grpSpPr>
          <a:xfrm>
            <a:off x="781177" y="991372"/>
            <a:ext cx="2130173" cy="1172971"/>
            <a:chOff x="1172179" y="175520"/>
            <a:chExt cx="2130173" cy="1172971"/>
          </a:xfrm>
        </p:grpSpPr>
        <p:sp>
          <p:nvSpPr>
            <p:cNvPr id="9" name="Oval 8">
              <a:extLst>
                <a:ext uri="{FF2B5EF4-FFF2-40B4-BE49-F238E27FC236}">
                  <a16:creationId xmlns:a16="http://schemas.microsoft.com/office/drawing/2014/main" id="{C78B409B-1BC8-400E-BE01-88F0CFF91B7A}"/>
                </a:ext>
              </a:extLst>
            </p:cNvPr>
            <p:cNvSpPr/>
            <p:nvPr/>
          </p:nvSpPr>
          <p:spPr>
            <a:xfrm>
              <a:off x="1172179" y="175520"/>
              <a:ext cx="2130173" cy="1172971"/>
            </a:xfrm>
            <a:prstGeom prst="ellipse">
              <a:avLst/>
            </a:prstGeom>
            <a:solidFill>
              <a:schemeClr val="accent4"/>
            </a:solidFill>
            <a:ln w="12700" cap="flat">
              <a:solidFill>
                <a:schemeClr val="accent4">
                  <a:lumMod val="60000"/>
                  <a:lumOff val="40000"/>
                </a:schemeClr>
              </a:solidFill>
              <a:prstDash val="solid"/>
              <a:miter lim="800000"/>
            </a:ln>
            <a:effectLst/>
            <a:scene3d>
              <a:camera prst="orthographicFront"/>
              <a:lightRig rig="threePt" dir="t"/>
            </a:scene3d>
            <a:sp3d>
              <a:bevelT prst="angle"/>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j-lt"/>
                <a:ea typeface="+mj-ea"/>
                <a:cs typeface="+mj-cs"/>
                <a:sym typeface="Calibri"/>
              </a:endParaRPr>
            </a:p>
          </p:txBody>
        </p:sp>
        <p:sp>
          <p:nvSpPr>
            <p:cNvPr id="16" name="TextBox 15">
              <a:extLst>
                <a:ext uri="{FF2B5EF4-FFF2-40B4-BE49-F238E27FC236}">
                  <a16:creationId xmlns:a16="http://schemas.microsoft.com/office/drawing/2014/main" id="{F8588A0D-497D-4700-B16D-9CF33B195239}"/>
                </a:ext>
              </a:extLst>
            </p:cNvPr>
            <p:cNvSpPr txBox="1"/>
            <p:nvPr/>
          </p:nvSpPr>
          <p:spPr>
            <a:xfrm>
              <a:off x="1553261" y="451568"/>
              <a:ext cx="1459906" cy="64632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457200" rtl="0" fontAlgn="auto" latinLnBrk="0" hangingPunct="0">
                <a:lnSpc>
                  <a:spcPct val="100000"/>
                </a:lnSpc>
                <a:spcBef>
                  <a:spcPts val="0"/>
                </a:spcBef>
                <a:spcAft>
                  <a:spcPts val="0"/>
                </a:spcAft>
                <a:buClrTx/>
                <a:buSzTx/>
                <a:buFontTx/>
                <a:buNone/>
                <a:tabLst/>
              </a:pPr>
              <a:r>
                <a:rPr kumimoji="0" lang="en-GB" sz="1800" b="0" i="0" u="none" strike="noStrike" cap="none" spc="0" normalizeH="0" baseline="0" dirty="0">
                  <a:ln>
                    <a:noFill/>
                  </a:ln>
                  <a:solidFill>
                    <a:schemeClr val="bg1"/>
                  </a:solidFill>
                  <a:effectLst/>
                  <a:uFillTx/>
                  <a:latin typeface="+mj-lt"/>
                  <a:ea typeface="+mj-ea"/>
                  <a:cs typeface="+mj-cs"/>
                  <a:sym typeface="Calibri"/>
                </a:rPr>
                <a:t>Starting Well (0-25 Years) </a:t>
              </a:r>
            </a:p>
          </p:txBody>
        </p:sp>
      </p:grpSp>
      <p:sp>
        <p:nvSpPr>
          <p:cNvPr id="24" name="TextBox 23">
            <a:extLst>
              <a:ext uri="{FF2B5EF4-FFF2-40B4-BE49-F238E27FC236}">
                <a16:creationId xmlns:a16="http://schemas.microsoft.com/office/drawing/2014/main" id="{1BC54543-0FA8-4E45-9837-A994938E6FE6}"/>
              </a:ext>
            </a:extLst>
          </p:cNvPr>
          <p:cNvSpPr txBox="1"/>
          <p:nvPr/>
        </p:nvSpPr>
        <p:spPr>
          <a:xfrm>
            <a:off x="4897348" y="974385"/>
            <a:ext cx="4644516"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457200" rtl="0" fontAlgn="auto" latinLnBrk="0" hangingPunct="0">
              <a:lnSpc>
                <a:spcPct val="100000"/>
              </a:lnSpc>
              <a:spcBef>
                <a:spcPts val="0"/>
              </a:spcBef>
              <a:spcAft>
                <a:spcPts val="0"/>
              </a:spcAft>
              <a:buClrTx/>
              <a:buSzTx/>
              <a:buFontTx/>
              <a:buNone/>
              <a:tabLst/>
            </a:pPr>
            <a:r>
              <a:rPr kumimoji="0" lang="en-GB" sz="1800" b="1" i="0" u="none" strike="noStrike" cap="none" spc="0" normalizeH="0" baseline="0" dirty="0">
                <a:ln>
                  <a:noFill/>
                </a:ln>
                <a:solidFill>
                  <a:schemeClr val="accent1"/>
                </a:solidFill>
                <a:effectLst/>
                <a:uFillTx/>
                <a:cs typeface="Arial" panose="020B0604020202020204" pitchFamily="34" charset="0"/>
                <a:sym typeface="Calibri"/>
              </a:rPr>
              <a:t>Wha</a:t>
            </a:r>
            <a:r>
              <a:rPr lang="en-GB" sz="1800" b="1" dirty="0">
                <a:solidFill>
                  <a:schemeClr val="accent1"/>
                </a:solidFill>
                <a:cs typeface="Arial" panose="020B0604020202020204" pitchFamily="34" charset="0"/>
              </a:rPr>
              <a:t>t</a:t>
            </a:r>
            <a:r>
              <a:rPr lang="en-GB" sz="1800" b="1" dirty="0">
                <a:solidFill>
                  <a:schemeClr val="accent1"/>
                </a:solidFill>
              </a:rPr>
              <a:t> we are trying to achieve</a:t>
            </a:r>
            <a:endParaRPr kumimoji="0" lang="en-GB" sz="1800" b="1" i="0" u="none" strike="noStrike" cap="none" spc="0" normalizeH="0" baseline="0" dirty="0">
              <a:ln>
                <a:noFill/>
              </a:ln>
              <a:solidFill>
                <a:schemeClr val="accent1"/>
              </a:solidFill>
              <a:effectLst/>
              <a:uFillTx/>
              <a:ea typeface="+mj-ea"/>
              <a:cs typeface="+mj-cs"/>
              <a:sym typeface="Calibri"/>
            </a:endParaRPr>
          </a:p>
        </p:txBody>
      </p:sp>
      <p:sp>
        <p:nvSpPr>
          <p:cNvPr id="43" name="TextBox 42">
            <a:extLst>
              <a:ext uri="{FF2B5EF4-FFF2-40B4-BE49-F238E27FC236}">
                <a16:creationId xmlns:a16="http://schemas.microsoft.com/office/drawing/2014/main" id="{10850A60-02D2-462B-B3F3-16C00AE6465C}"/>
              </a:ext>
            </a:extLst>
          </p:cNvPr>
          <p:cNvSpPr txBox="1"/>
          <p:nvPr/>
        </p:nvSpPr>
        <p:spPr>
          <a:xfrm rot="5778438">
            <a:off x="385968" y="3596299"/>
            <a:ext cx="3228523" cy="91096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prstTxWarp prst="textArchUp">
              <a:avLst>
                <a:gd name="adj" fmla="val 11481474"/>
              </a:avLst>
            </a:prstTxWarp>
            <a:spAutoFit/>
          </a:bodyPr>
          <a:lstStyle/>
          <a:p>
            <a:pPr marL="0" marR="0" indent="0" algn="l" defTabSz="457200" rtl="0" fontAlgn="auto" latinLnBrk="0" hangingPunct="0">
              <a:lnSpc>
                <a:spcPct val="100000"/>
              </a:lnSpc>
              <a:spcBef>
                <a:spcPts val="0"/>
              </a:spcBef>
              <a:spcAft>
                <a:spcPts val="0"/>
              </a:spcAft>
              <a:buClrTx/>
              <a:buSzTx/>
              <a:buFontTx/>
              <a:buNone/>
              <a:tabLst/>
            </a:pPr>
            <a:r>
              <a:rPr kumimoji="0" lang="en-GB" sz="1800" b="1" i="0" u="none" strike="noStrike" cap="none" spc="0" normalizeH="0" baseline="0" dirty="0">
                <a:ln>
                  <a:noFill/>
                </a:ln>
                <a:solidFill>
                  <a:schemeClr val="tx1"/>
                </a:solidFill>
                <a:effectLst/>
                <a:uFillTx/>
                <a:latin typeface="+mj-lt"/>
                <a:ea typeface="+mj-ea"/>
                <a:cs typeface="+mj-cs"/>
                <a:sym typeface="Calibri"/>
              </a:rPr>
              <a:t>Reducing Health Inequalities</a:t>
            </a:r>
            <a:r>
              <a:rPr kumimoji="0" lang="en-GB" sz="3200" b="1" i="0" u="none" strike="noStrike" cap="none" spc="0" normalizeH="0" baseline="0" dirty="0">
                <a:ln>
                  <a:noFill/>
                </a:ln>
                <a:solidFill>
                  <a:schemeClr val="tx1"/>
                </a:solidFill>
                <a:effectLst/>
                <a:uFillTx/>
                <a:latin typeface="+mj-lt"/>
                <a:ea typeface="+mj-ea"/>
                <a:cs typeface="+mj-cs"/>
                <a:sym typeface="Calibri"/>
              </a:rPr>
              <a:t> </a:t>
            </a:r>
          </a:p>
        </p:txBody>
      </p:sp>
      <p:sp>
        <p:nvSpPr>
          <p:cNvPr id="25" name="TextBox 24">
            <a:extLst>
              <a:ext uri="{FF2B5EF4-FFF2-40B4-BE49-F238E27FC236}">
                <a16:creationId xmlns:a16="http://schemas.microsoft.com/office/drawing/2014/main" id="{65297089-17A7-4BE2-9571-49D5882FA9EC}"/>
              </a:ext>
            </a:extLst>
          </p:cNvPr>
          <p:cNvSpPr txBox="1"/>
          <p:nvPr/>
        </p:nvSpPr>
        <p:spPr>
          <a:xfrm>
            <a:off x="3089967" y="2566488"/>
            <a:ext cx="1536415" cy="64632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defTabSz="457200"/>
            <a:r>
              <a:rPr lang="en-GB" sz="1800" dirty="0">
                <a:solidFill>
                  <a:schemeClr val="bg1"/>
                </a:solidFill>
              </a:rPr>
              <a:t>Living</a:t>
            </a:r>
            <a:r>
              <a:rPr kumimoji="0" lang="en-GB" sz="1800" b="0" i="0" u="none" strike="noStrike" cap="none" spc="0" normalizeH="0" baseline="0" dirty="0">
                <a:ln>
                  <a:noFill/>
                </a:ln>
                <a:solidFill>
                  <a:schemeClr val="bg1"/>
                </a:solidFill>
                <a:effectLst/>
                <a:uFillTx/>
                <a:latin typeface="+mj-lt"/>
                <a:ea typeface="+mj-ea"/>
                <a:cs typeface="+mj-cs"/>
                <a:sym typeface="Calibri"/>
              </a:rPr>
              <a:t> Well</a:t>
            </a:r>
          </a:p>
          <a:p>
            <a:pPr marL="0" marR="0" indent="0" algn="l" defTabSz="4572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dirty="0">
              <a:ln>
                <a:noFill/>
              </a:ln>
              <a:solidFill>
                <a:srgbClr val="000000"/>
              </a:solidFill>
              <a:effectLst/>
              <a:uFillTx/>
              <a:latin typeface="+mj-lt"/>
              <a:ea typeface="+mj-ea"/>
              <a:cs typeface="+mj-cs"/>
              <a:sym typeface="Calibri"/>
            </a:endParaRPr>
          </a:p>
        </p:txBody>
      </p:sp>
      <p:sp>
        <p:nvSpPr>
          <p:cNvPr id="23" name="Rectangle: Rounded Corners 22">
            <a:extLst>
              <a:ext uri="{FF2B5EF4-FFF2-40B4-BE49-F238E27FC236}">
                <a16:creationId xmlns:a16="http://schemas.microsoft.com/office/drawing/2014/main" id="{C7E88340-A8AA-378D-E7A4-360F2C3B6790}"/>
              </a:ext>
            </a:extLst>
          </p:cNvPr>
          <p:cNvSpPr/>
          <p:nvPr/>
        </p:nvSpPr>
        <p:spPr>
          <a:xfrm>
            <a:off x="10597450" y="1700808"/>
            <a:ext cx="1385486" cy="4528897"/>
          </a:xfrm>
          <a:prstGeom prst="roundRect">
            <a:avLst/>
          </a:prstGeom>
          <a:solidFill>
            <a:srgbClr val="0295DA"/>
          </a:solidFill>
          <a:ln w="12700" cap="flat">
            <a:noFill/>
            <a:prstDash val="solid"/>
            <a:miter lim="800000"/>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algn="ctr" defTabSz="457200"/>
            <a:r>
              <a:rPr lang="en-GB" sz="14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What we will be proud of</a:t>
            </a:r>
          </a:p>
          <a:p>
            <a:pPr defTabSz="457200"/>
            <a:endParaRPr kumimoji="0" lang="en-GB" sz="1200" b="0" i="0" u="none" strike="noStrike" cap="none" spc="0" normalizeH="0" baseline="0" dirty="0">
              <a:ln>
                <a:noFill/>
              </a:ln>
              <a:solidFill>
                <a:schemeClr val="bg1"/>
              </a:solidFill>
              <a:effectLst/>
              <a:uFillTx/>
              <a:latin typeface="Calibri" panose="020F0502020204030204" pitchFamily="34" charset="0"/>
              <a:cs typeface="Calibri" panose="020F0502020204030204" pitchFamily="34" charset="0"/>
              <a:sym typeface="Calibri"/>
            </a:endParaRPr>
          </a:p>
          <a:p>
            <a:pPr defTabSz="457200"/>
            <a:r>
              <a:rPr kumimoji="0" lang="en-GB" sz="1200" b="0" i="0" u="none" strike="noStrike" cap="none" spc="0" normalizeH="0" baseline="0" dirty="0">
                <a:ln>
                  <a:noFill/>
                </a:ln>
                <a:solidFill>
                  <a:schemeClr val="bg1"/>
                </a:solidFill>
                <a:effectLst/>
                <a:uFillTx/>
                <a:latin typeface="Calibri" panose="020F0502020204030204" pitchFamily="34" charset="0"/>
                <a:cs typeface="Calibri" panose="020F0502020204030204" pitchFamily="34" charset="0"/>
                <a:sym typeface="Calibri"/>
              </a:rPr>
              <a:t>Our</a:t>
            </a:r>
            <a:r>
              <a:rPr lang="en-GB" sz="12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 community feeling supported to live healthier lives and prevent ill  health</a:t>
            </a:r>
          </a:p>
          <a:p>
            <a:pPr defTabSz="457200"/>
            <a:endParaRPr lang="en-GB" sz="1200" dirty="0">
              <a:solidFill>
                <a:schemeClr val="bg1"/>
              </a:solidFill>
              <a:latin typeface="Calibri" panose="020F0502020204030204" pitchFamily="34" charset="0"/>
              <a:ea typeface="Times New Roman" panose="02020603050405020304" pitchFamily="18" charset="0"/>
              <a:cs typeface="Times New Roman" panose="02020603050405020304" pitchFamily="18" charset="0"/>
            </a:endParaRPr>
          </a:p>
          <a:p>
            <a:pPr defTabSz="457200"/>
            <a:r>
              <a:rPr lang="en-GB" sz="1200" dirty="0">
                <a:solidFill>
                  <a:schemeClr val="bg1"/>
                </a:solidFill>
                <a:latin typeface="Calibri" panose="020F0502020204030204" pitchFamily="34" charset="0"/>
                <a:ea typeface="Times New Roman" panose="02020603050405020304" pitchFamily="18" charset="0"/>
                <a:cs typeface="Times New Roman" panose="02020603050405020304" pitchFamily="18" charset="0"/>
              </a:rPr>
              <a:t>Our population feeling connected within their community</a:t>
            </a:r>
          </a:p>
          <a:p>
            <a:pPr defTabSz="457200"/>
            <a:endParaRPr lang="en-GB" sz="12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p>
            <a:pPr defTabSz="457200"/>
            <a:endParaRPr lang="en-GB" sz="1200" dirty="0">
              <a:solidFill>
                <a:schemeClr val="bg1"/>
              </a:solidFill>
              <a:latin typeface="Calibri" panose="020F0502020204030204" pitchFamily="34" charset="0"/>
              <a:ea typeface="Times New Roman" panose="02020603050405020304" pitchFamily="18" charset="0"/>
              <a:cs typeface="Times New Roman" panose="02020603050405020304" pitchFamily="18" charset="0"/>
            </a:endParaRPr>
          </a:p>
          <a:p>
            <a:pPr defTabSz="457200"/>
            <a:r>
              <a:rPr lang="en-GB" sz="12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People feeling they were supported to remain inde</a:t>
            </a:r>
            <a:r>
              <a:rPr lang="en-GB" sz="1200" dirty="0">
                <a:solidFill>
                  <a:schemeClr val="bg1"/>
                </a:solidFill>
                <a:latin typeface="Calibri" panose="020F0502020204030204" pitchFamily="34" charset="0"/>
                <a:ea typeface="Times New Roman" panose="02020603050405020304" pitchFamily="18" charset="0"/>
                <a:cs typeface="Times New Roman" panose="02020603050405020304" pitchFamily="18" charset="0"/>
              </a:rPr>
              <a:t>pendent and look after their own health and wellbeing</a:t>
            </a:r>
            <a:endParaRPr lang="en-GB" sz="12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83145189"/>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2" name="Picture 2">
            <a:extLst>
              <a:ext uri="{FF2B5EF4-FFF2-40B4-BE49-F238E27FC236}">
                <a16:creationId xmlns:a16="http://schemas.microsoft.com/office/drawing/2014/main" id="{BC569967-EFA3-4E14-8F40-94287613F23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678" y="77794"/>
            <a:ext cx="1553114" cy="7778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Rectangle: Rounded Corners 16">
            <a:extLst>
              <a:ext uri="{FF2B5EF4-FFF2-40B4-BE49-F238E27FC236}">
                <a16:creationId xmlns:a16="http://schemas.microsoft.com/office/drawing/2014/main" id="{43A82790-4226-4A8E-BBE7-71035F39E5C4}"/>
              </a:ext>
            </a:extLst>
          </p:cNvPr>
          <p:cNvSpPr/>
          <p:nvPr/>
        </p:nvSpPr>
        <p:spPr>
          <a:xfrm rot="16200000">
            <a:off x="-1796941" y="3699232"/>
            <a:ext cx="4432837" cy="357542"/>
          </a:xfrm>
          <a:prstGeom prst="roundRect">
            <a:avLst/>
          </a:prstGeom>
          <a:solidFill>
            <a:schemeClr val="accent4">
              <a:lumMod val="75000"/>
            </a:schemeClr>
          </a:solidFill>
          <a:ln w="47625">
            <a:solidFill>
              <a:schemeClr val="accent4">
                <a:lumMod val="75000"/>
              </a:schemeClr>
            </a:solidFill>
          </a:ln>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45719" tIns="45719" rIns="45719" bIns="45719" numCol="1" spcCol="38100" rtlCol="0" anchor="ctr">
            <a:spAutoFit/>
          </a:bodyPr>
          <a:lstStyle/>
          <a:p>
            <a:pPr marL="0" indent="0" algn="ctr">
              <a:spcBef>
                <a:spcPts val="300"/>
              </a:spcBef>
              <a:spcAft>
                <a:spcPts val="300"/>
              </a:spcAft>
              <a:buClr>
                <a:schemeClr val="accent1"/>
              </a:buClr>
              <a:buSzPct val="120000"/>
              <a:buFont typeface="Arial" panose="020B0604020202020204" pitchFamily="34" charset="0"/>
              <a:buNone/>
            </a:pPr>
            <a:r>
              <a:rPr lang="en-GB" sz="1000" b="1" dirty="0">
                <a:solidFill>
                  <a:schemeClr val="bg1"/>
                </a:solidFill>
                <a:latin typeface="Arial" panose="020B0604020202020204" pitchFamily="34" charset="0"/>
                <a:cs typeface="Arial" panose="020B0604020202020204" pitchFamily="34" charset="0"/>
              </a:rPr>
              <a:t>START WELL (0-25 YEARS) </a:t>
            </a:r>
          </a:p>
        </p:txBody>
      </p:sp>
      <p:sp>
        <p:nvSpPr>
          <p:cNvPr id="36" name="Rectangle: Rounded Corners 35">
            <a:extLst>
              <a:ext uri="{FF2B5EF4-FFF2-40B4-BE49-F238E27FC236}">
                <a16:creationId xmlns:a16="http://schemas.microsoft.com/office/drawing/2014/main" id="{EBD8373E-5D3F-4A3C-9CAF-B4D97A7FB466}"/>
              </a:ext>
            </a:extLst>
          </p:cNvPr>
          <p:cNvSpPr/>
          <p:nvPr/>
        </p:nvSpPr>
        <p:spPr>
          <a:xfrm>
            <a:off x="1061513" y="1457797"/>
            <a:ext cx="8307534" cy="4777500"/>
          </a:xfrm>
          <a:prstGeom prst="roundRect">
            <a:avLst/>
          </a:prstGeom>
          <a:noFill/>
          <a:ln w="41275" cap="flat">
            <a:solidFill>
              <a:schemeClr val="accent4">
                <a:lumMod val="75000"/>
              </a:schemeClr>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j-lt"/>
              <a:ea typeface="+mj-ea"/>
              <a:cs typeface="+mj-cs"/>
              <a:sym typeface="Calibri"/>
            </a:endParaRPr>
          </a:p>
        </p:txBody>
      </p:sp>
      <p:sp>
        <p:nvSpPr>
          <p:cNvPr id="39" name="Rectangle: Rounded Corners 38">
            <a:extLst>
              <a:ext uri="{FF2B5EF4-FFF2-40B4-BE49-F238E27FC236}">
                <a16:creationId xmlns:a16="http://schemas.microsoft.com/office/drawing/2014/main" id="{90A7DC56-D13F-4496-8A9B-1E2A2F08D15A}"/>
              </a:ext>
            </a:extLst>
          </p:cNvPr>
          <p:cNvSpPr/>
          <p:nvPr/>
        </p:nvSpPr>
        <p:spPr>
          <a:xfrm>
            <a:off x="3267296" y="1048675"/>
            <a:ext cx="4009414" cy="306465"/>
          </a:xfrm>
          <a:prstGeom prst="roundRect">
            <a:avLst/>
          </a:prstGeom>
          <a:ln>
            <a:solidFill>
              <a:schemeClr val="accent4">
                <a:lumMod val="75000"/>
              </a:schemeClr>
            </a:solidFill>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45719" tIns="45719" rIns="45719" bIns="45719" numCol="1" spcCol="38100" rtlCol="0" anchor="ctr">
            <a:spAutoFit/>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lang="en-US" sz="1200" b="1" spc="-55" dirty="0">
                <a:solidFill>
                  <a:schemeClr val="tx1"/>
                </a:solidFill>
                <a:latin typeface="Arial" panose="020B0604020202020204" pitchFamily="34" charset="0"/>
                <a:cs typeface="Arial" panose="020B0604020202020204" pitchFamily="34" charset="0"/>
              </a:rPr>
              <a:t>PBP Delivery Team  Key Initiatives </a:t>
            </a:r>
          </a:p>
        </p:txBody>
      </p:sp>
      <p:sp>
        <p:nvSpPr>
          <p:cNvPr id="40" name="Rectangle: Rounded Corners 39">
            <a:extLst>
              <a:ext uri="{FF2B5EF4-FFF2-40B4-BE49-F238E27FC236}">
                <a16:creationId xmlns:a16="http://schemas.microsoft.com/office/drawing/2014/main" id="{B2034096-983F-40E6-BF51-AD5233538D5E}"/>
              </a:ext>
            </a:extLst>
          </p:cNvPr>
          <p:cNvSpPr/>
          <p:nvPr/>
        </p:nvSpPr>
        <p:spPr>
          <a:xfrm>
            <a:off x="10236656" y="309614"/>
            <a:ext cx="1908602" cy="698061"/>
          </a:xfrm>
          <a:prstGeom prst="roundRect">
            <a:avLst/>
          </a:prstGeom>
          <a:ln w="47625">
            <a:solidFill>
              <a:schemeClr val="accent4">
                <a:lumMod val="75000"/>
              </a:schemeClr>
            </a:solidFill>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45719" tIns="45719" rIns="45719" bIns="45719" numCol="1" spcCol="38100" rtlCol="0" anchor="ctr">
            <a:spAutoFit/>
          </a:bodyPr>
          <a:lstStyle/>
          <a:p>
            <a:pPr algn="l">
              <a:spcBef>
                <a:spcPts val="300"/>
              </a:spcBef>
              <a:spcAft>
                <a:spcPts val="300"/>
              </a:spcAft>
              <a:buClr>
                <a:schemeClr val="accent1"/>
              </a:buClr>
              <a:buSzPct val="120000"/>
            </a:pPr>
            <a:r>
              <a:rPr lang="en-GB" sz="1000" kern="1200" dirty="0">
                <a:solidFill>
                  <a:schemeClr val="tx1"/>
                </a:solidFill>
                <a:latin typeface="Arial" panose="020B0604020202020204" pitchFamily="34" charset="0"/>
                <a:ea typeface="Times New Roman" panose="02020603050405020304" pitchFamily="18" charset="0"/>
                <a:cs typeface="Arial" panose="020B0604020202020204" pitchFamily="34" charset="0"/>
              </a:rPr>
              <a:t>Stabilise</a:t>
            </a:r>
            <a:r>
              <a:rPr lang="en-GB" sz="10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the rising rates of obese and overweight children in year six</a:t>
            </a:r>
            <a:endParaRPr lang="en-GB" sz="1000" dirty="0">
              <a:solidFill>
                <a:schemeClr val="tx1"/>
              </a:solidFill>
              <a:latin typeface="Arial" panose="020B0604020202020204" pitchFamily="34" charset="0"/>
              <a:cs typeface="Arial" panose="020B0604020202020204" pitchFamily="34" charset="0"/>
            </a:endParaRPr>
          </a:p>
        </p:txBody>
      </p:sp>
      <p:sp>
        <p:nvSpPr>
          <p:cNvPr id="46" name="Arrow: Right 45">
            <a:extLst>
              <a:ext uri="{FF2B5EF4-FFF2-40B4-BE49-F238E27FC236}">
                <a16:creationId xmlns:a16="http://schemas.microsoft.com/office/drawing/2014/main" id="{0854FA7C-13CE-4DFE-80F0-51769B0E3CE6}"/>
              </a:ext>
            </a:extLst>
          </p:cNvPr>
          <p:cNvSpPr/>
          <p:nvPr/>
        </p:nvSpPr>
        <p:spPr>
          <a:xfrm>
            <a:off x="9801449" y="3767170"/>
            <a:ext cx="323921" cy="360040"/>
          </a:xfrm>
          <a:prstGeom prst="rightArrow">
            <a:avLst/>
          </a:prstGeom>
          <a:solidFill>
            <a:schemeClr val="accent4">
              <a:lumMod val="75000"/>
            </a:schemeClr>
          </a:solidFill>
          <a:ln w="44450" cap="flat">
            <a:solidFill>
              <a:schemeClr val="accent4">
                <a:lumMod val="75000"/>
              </a:schemeClr>
            </a:solidFill>
            <a:prstDash val="solid"/>
            <a:miter lim="800000"/>
          </a:ln>
          <a:effectLst/>
          <a:scene3d>
            <a:camera prst="orthographicFront"/>
            <a:lightRig rig="threePt" dir="t"/>
          </a:scene3d>
          <a:sp3d>
            <a:bevel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j-lt"/>
              <a:ea typeface="+mj-ea"/>
              <a:cs typeface="+mj-cs"/>
              <a:sym typeface="Calibri"/>
            </a:endParaRPr>
          </a:p>
        </p:txBody>
      </p:sp>
      <p:sp>
        <p:nvSpPr>
          <p:cNvPr id="59" name="Title 7">
            <a:extLst>
              <a:ext uri="{FF2B5EF4-FFF2-40B4-BE49-F238E27FC236}">
                <a16:creationId xmlns:a16="http://schemas.microsoft.com/office/drawing/2014/main" id="{0AEE6477-AA08-42E4-8ED5-F9F078EF9D2C}"/>
              </a:ext>
            </a:extLst>
          </p:cNvPr>
          <p:cNvSpPr txBox="1">
            <a:spLocks noGrp="1"/>
          </p:cNvSpPr>
          <p:nvPr>
            <p:ph type="title"/>
          </p:nvPr>
        </p:nvSpPr>
        <p:spPr>
          <a:xfrm>
            <a:off x="2098218" y="375056"/>
            <a:ext cx="7270830" cy="461665"/>
          </a:xfrm>
          <a:noFill/>
        </p:spPr>
        <p:txBody>
          <a:bodyPr wrap="square" rtlCol="0">
            <a:spAutoFit/>
          </a:bodyPr>
          <a:lstStyle/>
          <a:p>
            <a:r>
              <a:rPr lang="en-GB" dirty="0"/>
              <a:t>Bassetlaw Place Delivery Plan 2023/4</a:t>
            </a:r>
          </a:p>
        </p:txBody>
      </p:sp>
      <p:sp>
        <p:nvSpPr>
          <p:cNvPr id="69" name="Arrow: Right 68">
            <a:extLst>
              <a:ext uri="{FF2B5EF4-FFF2-40B4-BE49-F238E27FC236}">
                <a16:creationId xmlns:a16="http://schemas.microsoft.com/office/drawing/2014/main" id="{8333A645-FFA4-4C87-B0C5-7EC7AA2B7A98}"/>
              </a:ext>
            </a:extLst>
          </p:cNvPr>
          <p:cNvSpPr/>
          <p:nvPr/>
        </p:nvSpPr>
        <p:spPr>
          <a:xfrm>
            <a:off x="644027" y="3947190"/>
            <a:ext cx="323921" cy="360040"/>
          </a:xfrm>
          <a:prstGeom prst="rightArrow">
            <a:avLst/>
          </a:prstGeom>
          <a:solidFill>
            <a:schemeClr val="accent4">
              <a:lumMod val="75000"/>
            </a:schemeClr>
          </a:solidFill>
          <a:ln w="44450" cap="flat">
            <a:solidFill>
              <a:schemeClr val="accent4">
                <a:lumMod val="75000"/>
              </a:schemeClr>
            </a:solidFill>
            <a:prstDash val="solid"/>
            <a:miter lim="800000"/>
          </a:ln>
          <a:effectLst/>
          <a:scene3d>
            <a:camera prst="orthographicFront"/>
            <a:lightRig rig="threePt" dir="t"/>
          </a:scene3d>
          <a:sp3d>
            <a:bevel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j-lt"/>
              <a:ea typeface="+mj-ea"/>
              <a:cs typeface="+mj-cs"/>
              <a:sym typeface="Calibri"/>
            </a:endParaRPr>
          </a:p>
        </p:txBody>
      </p:sp>
      <p:sp>
        <p:nvSpPr>
          <p:cNvPr id="71" name="Rectangle: Rounded Corners 70">
            <a:extLst>
              <a:ext uri="{FF2B5EF4-FFF2-40B4-BE49-F238E27FC236}">
                <a16:creationId xmlns:a16="http://schemas.microsoft.com/office/drawing/2014/main" id="{F10F12CF-E474-401F-9FE6-DE15B4C5269C}"/>
              </a:ext>
            </a:extLst>
          </p:cNvPr>
          <p:cNvSpPr/>
          <p:nvPr/>
        </p:nvSpPr>
        <p:spPr>
          <a:xfrm>
            <a:off x="1007430" y="1485595"/>
            <a:ext cx="8342506" cy="4608826"/>
          </a:xfrm>
          <a:prstGeom prst="roundRect">
            <a:avLst/>
          </a:prstGeom>
          <a:noFill/>
          <a:ln w="28575" cap="flat">
            <a:solidFill>
              <a:srgbClr val="0070C0"/>
            </a:solidFill>
            <a:prstDash val="sysDot"/>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dirty="0">
              <a:ln>
                <a:noFill/>
              </a:ln>
              <a:solidFill>
                <a:srgbClr val="000000"/>
              </a:solidFill>
              <a:effectLst/>
              <a:uFillTx/>
              <a:latin typeface="+mj-lt"/>
              <a:ea typeface="+mj-ea"/>
              <a:cs typeface="+mj-cs"/>
              <a:sym typeface="Calibri"/>
            </a:endParaRPr>
          </a:p>
        </p:txBody>
      </p:sp>
      <p:sp>
        <p:nvSpPr>
          <p:cNvPr id="72" name="TextBox 71">
            <a:extLst>
              <a:ext uri="{FF2B5EF4-FFF2-40B4-BE49-F238E27FC236}">
                <a16:creationId xmlns:a16="http://schemas.microsoft.com/office/drawing/2014/main" id="{6F7C32A6-6695-48CE-9241-B52569F68D23}"/>
              </a:ext>
            </a:extLst>
          </p:cNvPr>
          <p:cNvSpPr txBox="1"/>
          <p:nvPr/>
        </p:nvSpPr>
        <p:spPr>
          <a:xfrm>
            <a:off x="5203739" y="6226819"/>
            <a:ext cx="4053927" cy="43088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457200" rtl="0" fontAlgn="auto" latinLnBrk="0" hangingPunct="0">
              <a:lnSpc>
                <a:spcPct val="100000"/>
              </a:lnSpc>
              <a:spcBef>
                <a:spcPts val="0"/>
              </a:spcBef>
              <a:spcAft>
                <a:spcPts val="0"/>
              </a:spcAft>
              <a:buClrTx/>
              <a:buSzTx/>
              <a:buFontTx/>
              <a:buNone/>
              <a:tabLst/>
            </a:pPr>
            <a:r>
              <a:rPr lang="en-GB" sz="1100" b="1" dirty="0"/>
              <a:t>Supported by c</a:t>
            </a:r>
            <a:r>
              <a:rPr kumimoji="0" lang="en-GB" sz="1100" b="1" i="0" u="none" strike="noStrike" cap="none" spc="0" normalizeH="0" baseline="0" dirty="0">
                <a:ln>
                  <a:noFill/>
                </a:ln>
                <a:solidFill>
                  <a:srgbClr val="000000"/>
                </a:solidFill>
                <a:effectLst/>
                <a:uFillTx/>
                <a:latin typeface="+mj-lt"/>
                <a:ea typeface="+mj-ea"/>
                <a:cs typeface="+mj-cs"/>
                <a:sym typeface="Calibri"/>
              </a:rPr>
              <a:t>ontributing </a:t>
            </a:r>
            <a:r>
              <a:rPr lang="en-GB" sz="1100" b="1" dirty="0"/>
              <a:t>work from across Bassetlaw</a:t>
            </a:r>
            <a:r>
              <a:rPr kumimoji="0" lang="en-GB" sz="1100" b="1" i="0" u="none" strike="noStrike" cap="none" spc="0" normalizeH="0" baseline="0" dirty="0">
                <a:ln>
                  <a:noFill/>
                </a:ln>
                <a:solidFill>
                  <a:srgbClr val="000000"/>
                </a:solidFill>
                <a:effectLst/>
                <a:uFillTx/>
                <a:latin typeface="+mj-lt"/>
                <a:ea typeface="+mj-ea"/>
                <a:cs typeface="+mj-cs"/>
                <a:sym typeface="Calibri"/>
              </a:rPr>
              <a:t> Partner organisations outside the formal Partnership arrangements.</a:t>
            </a:r>
          </a:p>
        </p:txBody>
      </p:sp>
      <p:sp>
        <p:nvSpPr>
          <p:cNvPr id="53" name="Rectangle: Rounded Corners 52">
            <a:extLst>
              <a:ext uri="{FF2B5EF4-FFF2-40B4-BE49-F238E27FC236}">
                <a16:creationId xmlns:a16="http://schemas.microsoft.com/office/drawing/2014/main" id="{4674DEEE-BEAA-4E1D-A44D-886CFA21251B}"/>
              </a:ext>
            </a:extLst>
          </p:cNvPr>
          <p:cNvSpPr/>
          <p:nvPr/>
        </p:nvSpPr>
        <p:spPr>
          <a:xfrm>
            <a:off x="10211159" y="3160792"/>
            <a:ext cx="1908602" cy="527802"/>
          </a:xfrm>
          <a:prstGeom prst="roundRect">
            <a:avLst/>
          </a:prstGeom>
          <a:ln w="47625">
            <a:solidFill>
              <a:schemeClr val="accent4">
                <a:lumMod val="75000"/>
              </a:schemeClr>
            </a:solidFill>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45719" tIns="45719" rIns="45719" bIns="45719" numCol="1" spcCol="38100" rtlCol="0" anchor="ctr">
            <a:spAutoFit/>
          </a:bodyPr>
          <a:lstStyle/>
          <a:p>
            <a:pPr algn="l">
              <a:spcBef>
                <a:spcPts val="300"/>
              </a:spcBef>
              <a:spcAft>
                <a:spcPts val="300"/>
              </a:spcAft>
              <a:buClr>
                <a:schemeClr val="accent1"/>
              </a:buClr>
              <a:buSzPct val="120000"/>
            </a:pPr>
            <a:r>
              <a:rPr lang="en-GB" sz="1000" dirty="0">
                <a:solidFill>
                  <a:schemeClr val="tx1"/>
                </a:solidFill>
                <a:latin typeface="Arial" panose="020B0604020202020204" pitchFamily="34" charset="0"/>
                <a:cs typeface="Arial" panose="020B0604020202020204" pitchFamily="34" charset="0"/>
              </a:rPr>
              <a:t>10% reduction in emergency admissions related to asthma</a:t>
            </a:r>
          </a:p>
        </p:txBody>
      </p:sp>
      <p:sp>
        <p:nvSpPr>
          <p:cNvPr id="55" name="Rectangle: Rounded Corners 54">
            <a:extLst>
              <a:ext uri="{FF2B5EF4-FFF2-40B4-BE49-F238E27FC236}">
                <a16:creationId xmlns:a16="http://schemas.microsoft.com/office/drawing/2014/main" id="{1930DAA1-6F54-4E35-BFFB-19A33FEB5AA5}"/>
              </a:ext>
            </a:extLst>
          </p:cNvPr>
          <p:cNvSpPr/>
          <p:nvPr/>
        </p:nvSpPr>
        <p:spPr>
          <a:xfrm>
            <a:off x="10202265" y="5645217"/>
            <a:ext cx="1908602" cy="868321"/>
          </a:xfrm>
          <a:prstGeom prst="roundRect">
            <a:avLst/>
          </a:prstGeom>
          <a:ln w="47625">
            <a:solidFill>
              <a:schemeClr val="accent4">
                <a:lumMod val="75000"/>
              </a:schemeClr>
            </a:solidFill>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45719" tIns="45719" rIns="45719" bIns="45719" numCol="1" spcCol="38100" rtlCol="0" anchor="ctr">
            <a:spAutoFit/>
          </a:bodyPr>
          <a:lstStyle/>
          <a:p>
            <a:pPr algn="l">
              <a:spcBef>
                <a:spcPts val="300"/>
              </a:spcBef>
              <a:spcAft>
                <a:spcPts val="300"/>
              </a:spcAft>
              <a:buClr>
                <a:schemeClr val="accent1"/>
              </a:buClr>
              <a:buSzPct val="120000"/>
            </a:pPr>
            <a:r>
              <a:rPr lang="en-GB" sz="1000" dirty="0">
                <a:solidFill>
                  <a:schemeClr val="tx1"/>
                </a:solidFill>
                <a:latin typeface="Arial" panose="020B0604020202020204" pitchFamily="34" charset="0"/>
                <a:cs typeface="Arial" panose="020B0604020202020204" pitchFamily="34" charset="0"/>
              </a:rPr>
              <a:t>Maintain or increase numbers of LGBT+ CYP accessing support and  mental health intervention</a:t>
            </a:r>
          </a:p>
        </p:txBody>
      </p:sp>
      <p:sp>
        <p:nvSpPr>
          <p:cNvPr id="56" name="Rectangle: Rounded Corners 55">
            <a:extLst>
              <a:ext uri="{FF2B5EF4-FFF2-40B4-BE49-F238E27FC236}">
                <a16:creationId xmlns:a16="http://schemas.microsoft.com/office/drawing/2014/main" id="{36A8494B-A702-4B95-BFD7-F3036C559ADD}"/>
              </a:ext>
            </a:extLst>
          </p:cNvPr>
          <p:cNvSpPr/>
          <p:nvPr/>
        </p:nvSpPr>
        <p:spPr>
          <a:xfrm>
            <a:off x="10186944" y="4451550"/>
            <a:ext cx="1908602" cy="1038580"/>
          </a:xfrm>
          <a:prstGeom prst="roundRect">
            <a:avLst/>
          </a:prstGeom>
          <a:ln w="47625">
            <a:solidFill>
              <a:schemeClr val="accent4">
                <a:lumMod val="75000"/>
              </a:schemeClr>
            </a:solidFill>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45719" tIns="45719" rIns="45719" bIns="45719" numCol="1" spcCol="38100" rtlCol="0" anchor="ctr">
            <a:spAutoFit/>
          </a:bodyPr>
          <a:lstStyle/>
          <a:p>
            <a:pPr algn="l">
              <a:spcBef>
                <a:spcPts val="300"/>
              </a:spcBef>
              <a:spcAft>
                <a:spcPts val="300"/>
              </a:spcAft>
              <a:buClr>
                <a:schemeClr val="accent1"/>
              </a:buClr>
              <a:buSzPct val="120000"/>
            </a:pPr>
            <a:r>
              <a:rPr lang="en-GB" sz="1000" dirty="0">
                <a:solidFill>
                  <a:schemeClr val="tx1"/>
                </a:solidFill>
                <a:latin typeface="Arial" panose="020B0604020202020204" pitchFamily="34" charset="0"/>
                <a:cs typeface="Arial" panose="020B0604020202020204" pitchFamily="34" charset="0"/>
              </a:rPr>
              <a:t>80% children and young people accessing VCSE commissioned support demonstrate improved health and wellbeing</a:t>
            </a:r>
          </a:p>
        </p:txBody>
      </p:sp>
      <p:sp>
        <p:nvSpPr>
          <p:cNvPr id="11" name="TextBox 10">
            <a:extLst>
              <a:ext uri="{FF2B5EF4-FFF2-40B4-BE49-F238E27FC236}">
                <a16:creationId xmlns:a16="http://schemas.microsoft.com/office/drawing/2014/main" id="{22468E00-D749-4B74-99A7-E0F5ED6F0362}"/>
              </a:ext>
            </a:extLst>
          </p:cNvPr>
          <p:cNvSpPr txBox="1"/>
          <p:nvPr/>
        </p:nvSpPr>
        <p:spPr>
          <a:xfrm>
            <a:off x="1147302" y="1661584"/>
            <a:ext cx="8221745" cy="440120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171450" marR="0" indent="-171450" algn="l" defTabSz="457200" rtl="0" fontAlgn="auto" latinLnBrk="0" hangingPunct="0">
              <a:lnSpc>
                <a:spcPct val="100000"/>
              </a:lnSpc>
              <a:spcBef>
                <a:spcPts val="0"/>
              </a:spcBef>
              <a:spcAft>
                <a:spcPts val="0"/>
              </a:spcAft>
              <a:buClrTx/>
              <a:buSzTx/>
              <a:buFont typeface="Arial" panose="020B0604020202020204" pitchFamily="34" charset="0"/>
              <a:buChar char="•"/>
              <a:tabLst/>
            </a:pPr>
            <a:r>
              <a:rPr kumimoji="0" lang="en-GB" sz="1400" b="0" i="0" u="none" strike="noStrike" cap="none" spc="0" normalizeH="0" baseline="0" dirty="0">
                <a:ln>
                  <a:noFill/>
                </a:ln>
                <a:solidFill>
                  <a:srgbClr val="000000"/>
                </a:solidFill>
                <a:effectLst/>
                <a:uFillTx/>
                <a:latin typeface="Calibri" panose="020F0502020204030204" pitchFamily="34" charset="0"/>
                <a:cs typeface="Calibri" panose="020F0502020204030204" pitchFamily="34" charset="0"/>
                <a:sym typeface="Calibri"/>
              </a:rPr>
              <a:t>Basset</a:t>
            </a:r>
            <a:r>
              <a:rPr lang="en-GB" sz="1400" dirty="0">
                <a:latin typeface="Calibri" panose="020F0502020204030204" pitchFamily="34" charset="0"/>
                <a:cs typeface="Calibri" panose="020F0502020204030204" pitchFamily="34" charset="0"/>
              </a:rPr>
              <a:t>law Obesity Group re-established and Action Plan produced for in-year initiatives </a:t>
            </a:r>
          </a:p>
          <a:p>
            <a:pPr marL="171450" marR="0" indent="-171450" algn="l" defTabSz="457200" rtl="0" fontAlgn="auto" latinLnBrk="0" hangingPunct="0">
              <a:lnSpc>
                <a:spcPct val="100000"/>
              </a:lnSpc>
              <a:spcBef>
                <a:spcPts val="0"/>
              </a:spcBef>
              <a:spcAft>
                <a:spcPts val="0"/>
              </a:spcAft>
              <a:buClrTx/>
              <a:buSzTx/>
              <a:buFont typeface="Arial" panose="020B0604020202020204" pitchFamily="34" charset="0"/>
              <a:buChar char="•"/>
              <a:tabLst/>
            </a:pPr>
            <a:endParaRPr lang="en-GB" sz="1400" dirty="0">
              <a:latin typeface="Calibri" panose="020F0502020204030204" pitchFamily="34" charset="0"/>
              <a:cs typeface="Calibri" panose="020F0502020204030204" pitchFamily="34" charset="0"/>
            </a:endParaRPr>
          </a:p>
          <a:p>
            <a:pPr marL="171450" marR="0" indent="-171450" algn="l" defTabSz="457200" rtl="0" fontAlgn="auto" latinLnBrk="0" hangingPunct="0">
              <a:lnSpc>
                <a:spcPct val="100000"/>
              </a:lnSpc>
              <a:spcBef>
                <a:spcPts val="0"/>
              </a:spcBef>
              <a:spcAft>
                <a:spcPts val="0"/>
              </a:spcAft>
              <a:buClrTx/>
              <a:buSzTx/>
              <a:buFont typeface="Arial" panose="020B0604020202020204" pitchFamily="34" charset="0"/>
              <a:buChar char="•"/>
              <a:tabLst/>
            </a:pPr>
            <a:r>
              <a:rPr kumimoji="0" lang="en-GB" sz="1400" b="0" i="0" u="none" strike="noStrike" cap="none" spc="0" normalizeH="0" baseline="0" dirty="0">
                <a:ln>
                  <a:noFill/>
                </a:ln>
                <a:solidFill>
                  <a:srgbClr val="000000"/>
                </a:solidFill>
                <a:effectLst/>
                <a:uFillTx/>
                <a:latin typeface="Calibri" panose="020F0502020204030204" pitchFamily="34" charset="0"/>
                <a:cs typeface="Calibri" panose="020F0502020204030204" pitchFamily="34" charset="0"/>
                <a:sym typeface="Calibri"/>
              </a:rPr>
              <a:t>Move More in May (MMIM) campaign to increase physical activity </a:t>
            </a:r>
          </a:p>
          <a:p>
            <a:pPr marL="171450" marR="0" indent="-171450" algn="l" defTabSz="457200" rtl="0" fontAlgn="auto" latinLnBrk="0" hangingPunct="0">
              <a:lnSpc>
                <a:spcPct val="100000"/>
              </a:lnSpc>
              <a:spcBef>
                <a:spcPts val="0"/>
              </a:spcBef>
              <a:spcAft>
                <a:spcPts val="0"/>
              </a:spcAft>
              <a:buClrTx/>
              <a:buSzTx/>
              <a:buFont typeface="Arial" panose="020B0604020202020204" pitchFamily="34" charset="0"/>
              <a:buChar char="•"/>
              <a:tabLst/>
            </a:pPr>
            <a:endParaRPr kumimoji="0" lang="en-GB" sz="1400" b="0" i="0" u="none" strike="noStrike" cap="none" spc="0" normalizeH="0" baseline="0" dirty="0">
              <a:ln>
                <a:noFill/>
              </a:ln>
              <a:solidFill>
                <a:srgbClr val="000000"/>
              </a:solidFill>
              <a:effectLst/>
              <a:uFillTx/>
              <a:latin typeface="Calibri" panose="020F0502020204030204" pitchFamily="34" charset="0"/>
              <a:cs typeface="Calibri" panose="020F0502020204030204" pitchFamily="34" charset="0"/>
              <a:sym typeface="Calibri"/>
            </a:endParaRPr>
          </a:p>
          <a:p>
            <a:pPr marL="171450" indent="-171450" defTabSz="457200">
              <a:buFont typeface="Arial" panose="020B0604020202020204" pitchFamily="34" charset="0"/>
              <a:buChar char="•"/>
            </a:pPr>
            <a:r>
              <a:rPr kumimoji="0" lang="en-GB" sz="1400" b="0" i="0" u="none" strike="noStrike" cap="none" spc="0" normalizeH="0" baseline="0" dirty="0">
                <a:ln>
                  <a:noFill/>
                </a:ln>
                <a:solidFill>
                  <a:srgbClr val="000000"/>
                </a:solidFill>
                <a:effectLst/>
                <a:uFillTx/>
                <a:latin typeface="Calibri" panose="020F0502020204030204" pitchFamily="34" charset="0"/>
                <a:cs typeface="Calibri" panose="020F0502020204030204" pitchFamily="34" charset="0"/>
                <a:sym typeface="Calibri"/>
              </a:rPr>
              <a:t>Food and nutrition advice support campaign using existing initiatives at Place e.g. Food Hubs, </a:t>
            </a:r>
            <a:r>
              <a:rPr lang="en-GB" sz="1400" dirty="0">
                <a:effectLst/>
                <a:latin typeface="Calibri" panose="020F0502020204030204" pitchFamily="34" charset="0"/>
                <a:ea typeface="Calibri" panose="020F0502020204030204" pitchFamily="34" charset="0"/>
              </a:rPr>
              <a:t>The School of Artisan Food Best Food Forward Project providing evidence-based advice within local secondary schools. </a:t>
            </a:r>
          </a:p>
          <a:p>
            <a:pPr defTabSz="457200"/>
            <a:endParaRPr kumimoji="0" lang="en-GB" sz="1400" b="0" i="0" u="none" strike="noStrike" cap="none" spc="0" normalizeH="0" baseline="0" dirty="0">
              <a:ln>
                <a:noFill/>
              </a:ln>
              <a:solidFill>
                <a:srgbClr val="000000"/>
              </a:solidFill>
              <a:effectLst/>
              <a:uFillTx/>
              <a:latin typeface="Calibri" panose="020F0502020204030204" pitchFamily="34" charset="0"/>
              <a:cs typeface="Calibri" panose="020F0502020204030204" pitchFamily="34" charset="0"/>
              <a:sym typeface="Calibri"/>
            </a:endParaRPr>
          </a:p>
          <a:p>
            <a:pPr marL="171450" indent="-171450" defTabSz="457200">
              <a:buFont typeface="Arial" panose="020B0604020202020204" pitchFamily="34" charset="0"/>
              <a:buChar char="•"/>
            </a:pPr>
            <a:r>
              <a:rPr lang="en-GB" sz="1400" dirty="0">
                <a:latin typeface="Calibri" panose="020F0502020204030204" pitchFamily="34" charset="0"/>
                <a:cs typeface="Calibri" panose="020F0502020204030204" pitchFamily="34" charset="0"/>
              </a:rPr>
              <a:t>Plot 50- Allotment Project within </a:t>
            </a:r>
            <a:r>
              <a:rPr lang="en-GB"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deprived area </a:t>
            </a:r>
            <a:r>
              <a:rPr lang="en-GB" sz="1400" dirty="0">
                <a:latin typeface="Calibri" panose="020F0502020204030204" pitchFamily="34" charset="0"/>
                <a:cs typeface="Calibri" panose="020F0502020204030204" pitchFamily="34" charset="0"/>
              </a:rPr>
              <a:t>providing advice on ‘grow your own’ and recipe advice working with the Food Insecurity Network </a:t>
            </a:r>
          </a:p>
          <a:p>
            <a:pPr marL="171450" marR="0" indent="-171450" algn="l" defTabSz="457200" rtl="0" fontAlgn="auto" latinLnBrk="0" hangingPunct="0">
              <a:lnSpc>
                <a:spcPct val="100000"/>
              </a:lnSpc>
              <a:spcBef>
                <a:spcPts val="0"/>
              </a:spcBef>
              <a:spcAft>
                <a:spcPts val="0"/>
              </a:spcAft>
              <a:buClrTx/>
              <a:buSzTx/>
              <a:buFont typeface="Arial" panose="020B0604020202020204" pitchFamily="34" charset="0"/>
              <a:buChar char="•"/>
              <a:tabLst/>
            </a:pPr>
            <a:endParaRPr lang="en-GB" sz="1400" dirty="0">
              <a:latin typeface="Calibri" panose="020F0502020204030204" pitchFamily="34" charset="0"/>
              <a:cs typeface="Calibri" panose="020F0502020204030204" pitchFamily="34" charset="0"/>
            </a:endParaRPr>
          </a:p>
          <a:p>
            <a:pPr marL="171450" indent="-171450" defTabSz="457200">
              <a:buFont typeface="Arial" panose="020B0604020202020204" pitchFamily="34" charset="0"/>
              <a:buChar char="•"/>
            </a:pPr>
            <a:r>
              <a:rPr kumimoji="0" lang="en-GB" sz="1400" b="0" i="0" u="none" strike="noStrike" cap="none" spc="0" normalizeH="0" baseline="0" dirty="0">
                <a:ln>
                  <a:noFill/>
                </a:ln>
                <a:solidFill>
                  <a:srgbClr val="000000"/>
                </a:solidFill>
                <a:effectLst/>
                <a:uFillTx/>
                <a:latin typeface="Calibri" panose="020F0502020204030204" pitchFamily="34" charset="0"/>
                <a:cs typeface="Calibri" panose="020F0502020204030204" pitchFamily="34" charset="0"/>
                <a:sym typeface="Calibri"/>
              </a:rPr>
              <a:t>Development of Integrated Neighbourhood Teams (INT)and review of Place pathway for respiratory related ill health in C&amp;YP</a:t>
            </a:r>
          </a:p>
          <a:p>
            <a:pPr marL="171450" indent="-171450" defTabSz="457200">
              <a:buFont typeface="Arial" panose="020B0604020202020204" pitchFamily="34" charset="0"/>
              <a:buChar char="•"/>
            </a:pPr>
            <a:endParaRPr kumimoji="0" lang="en-GB" sz="1400" b="0" i="0" u="none" strike="noStrike" cap="none" spc="0" normalizeH="0" baseline="0" dirty="0">
              <a:ln>
                <a:noFill/>
              </a:ln>
              <a:solidFill>
                <a:srgbClr val="000000"/>
              </a:solidFill>
              <a:effectLst/>
              <a:uFillTx/>
              <a:latin typeface="Calibri" panose="020F0502020204030204" pitchFamily="34" charset="0"/>
              <a:cs typeface="Calibri" panose="020F0502020204030204" pitchFamily="34" charset="0"/>
              <a:sym typeface="Calibri"/>
            </a:endParaRPr>
          </a:p>
          <a:p>
            <a:pPr marL="171450" marR="0" indent="-171450" algn="l" defTabSz="457200" rtl="0" fontAlgn="auto" latinLnBrk="0" hangingPunct="0">
              <a:lnSpc>
                <a:spcPct val="100000"/>
              </a:lnSpc>
              <a:spcBef>
                <a:spcPts val="0"/>
              </a:spcBef>
              <a:spcAft>
                <a:spcPts val="0"/>
              </a:spcAft>
              <a:buClrTx/>
              <a:buSzTx/>
              <a:buFont typeface="Arial" panose="020B0604020202020204" pitchFamily="34" charset="0"/>
              <a:buChar char="•"/>
              <a:tabLst/>
            </a:pPr>
            <a:r>
              <a:rPr lang="en-GB" sz="1400" dirty="0">
                <a:latin typeface="Calibri" panose="020F0502020204030204" pitchFamily="34" charset="0"/>
                <a:cs typeface="Calibri" panose="020F0502020204030204" pitchFamily="34" charset="0"/>
              </a:rPr>
              <a:t>Awareness and information campaign for effective management of asthma medication and attack prevention (including Schools, parents, carers, communities, employers etc.) </a:t>
            </a:r>
          </a:p>
          <a:p>
            <a:pPr marL="171450" marR="0" indent="-171450" algn="l" defTabSz="457200" rtl="0" fontAlgn="auto" latinLnBrk="0" hangingPunct="0">
              <a:lnSpc>
                <a:spcPct val="100000"/>
              </a:lnSpc>
              <a:spcBef>
                <a:spcPts val="0"/>
              </a:spcBef>
              <a:spcAft>
                <a:spcPts val="0"/>
              </a:spcAft>
              <a:buClrTx/>
              <a:buSzTx/>
              <a:buFont typeface="Arial" panose="020B0604020202020204" pitchFamily="34" charset="0"/>
              <a:buChar char="•"/>
              <a:tabLst/>
            </a:pPr>
            <a:endParaRPr lang="en-GB" sz="1400" dirty="0">
              <a:highlight>
                <a:srgbClr val="FFFF00"/>
              </a:highlight>
              <a:latin typeface="Calibri" panose="020F0502020204030204" pitchFamily="34" charset="0"/>
              <a:cs typeface="Calibri" panose="020F0502020204030204" pitchFamily="34" charset="0"/>
            </a:endParaRPr>
          </a:p>
          <a:p>
            <a:pPr marL="171450" marR="0" indent="-171450" algn="l" defTabSz="457200" rtl="0" fontAlgn="auto" latinLnBrk="0" hangingPunct="0">
              <a:lnSpc>
                <a:spcPct val="100000"/>
              </a:lnSpc>
              <a:spcBef>
                <a:spcPts val="0"/>
              </a:spcBef>
              <a:spcAft>
                <a:spcPts val="0"/>
              </a:spcAft>
              <a:buClrTx/>
              <a:buSzTx/>
              <a:buFont typeface="Arial" panose="020B0604020202020204" pitchFamily="34" charset="0"/>
              <a:buChar char="•"/>
              <a:tabLst/>
            </a:pPr>
            <a:r>
              <a:rPr lang="en-GB" sz="1400" dirty="0">
                <a:latin typeface="Calibri" panose="020F0502020204030204" pitchFamily="34" charset="0"/>
                <a:cs typeface="Calibri" panose="020F0502020204030204" pitchFamily="34" charset="0"/>
              </a:rPr>
              <a:t>Extend the Family Hub experience for communities of significant disadvantage working as part of the BDC Social Prosperity Fund initiatives </a:t>
            </a:r>
          </a:p>
          <a:p>
            <a:pPr marL="171450" marR="0" indent="-171450" algn="l" defTabSz="457200" rtl="0" fontAlgn="auto" latinLnBrk="0" hangingPunct="0">
              <a:lnSpc>
                <a:spcPct val="100000"/>
              </a:lnSpc>
              <a:spcBef>
                <a:spcPts val="0"/>
              </a:spcBef>
              <a:spcAft>
                <a:spcPts val="0"/>
              </a:spcAft>
              <a:buClrTx/>
              <a:buSzTx/>
              <a:buFont typeface="Arial" panose="020B0604020202020204" pitchFamily="34" charset="0"/>
              <a:buChar char="•"/>
              <a:tabLst/>
            </a:pPr>
            <a:endParaRPr lang="en-GB" sz="1400" dirty="0">
              <a:latin typeface="Calibri" panose="020F0502020204030204" pitchFamily="34" charset="0"/>
              <a:cs typeface="Calibri" panose="020F0502020204030204" pitchFamily="34" charset="0"/>
            </a:endParaRPr>
          </a:p>
          <a:p>
            <a:pPr marL="171450" marR="0" indent="-171450" algn="l" defTabSz="457200" rtl="0" fontAlgn="auto" latinLnBrk="0" hangingPunct="0">
              <a:lnSpc>
                <a:spcPct val="100000"/>
              </a:lnSpc>
              <a:spcBef>
                <a:spcPts val="0"/>
              </a:spcBef>
              <a:spcAft>
                <a:spcPts val="0"/>
              </a:spcAft>
              <a:buClrTx/>
              <a:buSzTx/>
              <a:buFont typeface="Arial" panose="020B0604020202020204" pitchFamily="34" charset="0"/>
              <a:buChar char="•"/>
              <a:tabLst/>
            </a:pPr>
            <a:r>
              <a:rPr lang="en-GB" sz="1400" dirty="0">
                <a:latin typeface="Calibri" panose="020F0502020204030204" pitchFamily="34" charset="0"/>
                <a:cs typeface="Calibri" panose="020F0502020204030204" pitchFamily="34" charset="0"/>
              </a:rPr>
              <a:t>Bassetlaw Children and Young Peoples Mental Health Alliance Action Plan produced for in-year initiatives </a:t>
            </a:r>
            <a:endParaRPr kumimoji="0" lang="en-GB" sz="1400" b="0" i="0" u="none" strike="noStrike" cap="none" spc="0" normalizeH="0" baseline="0" dirty="0">
              <a:ln>
                <a:noFill/>
              </a:ln>
              <a:solidFill>
                <a:srgbClr val="000000"/>
              </a:solidFill>
              <a:effectLst/>
              <a:uFillTx/>
              <a:latin typeface="Calibri" panose="020F0502020204030204" pitchFamily="34" charset="0"/>
              <a:cs typeface="Calibri" panose="020F0502020204030204" pitchFamily="34" charset="0"/>
              <a:sym typeface="Calibri"/>
            </a:endParaRPr>
          </a:p>
        </p:txBody>
      </p:sp>
      <p:sp>
        <p:nvSpPr>
          <p:cNvPr id="66" name="Rectangle: Rounded Corners 65">
            <a:extLst>
              <a:ext uri="{FF2B5EF4-FFF2-40B4-BE49-F238E27FC236}">
                <a16:creationId xmlns:a16="http://schemas.microsoft.com/office/drawing/2014/main" id="{87B3A923-07DA-44CB-A039-BEE0F81F1302}"/>
              </a:ext>
            </a:extLst>
          </p:cNvPr>
          <p:cNvSpPr/>
          <p:nvPr/>
        </p:nvSpPr>
        <p:spPr>
          <a:xfrm>
            <a:off x="10211159" y="3806171"/>
            <a:ext cx="1908602" cy="527802"/>
          </a:xfrm>
          <a:prstGeom prst="roundRect">
            <a:avLst/>
          </a:prstGeom>
          <a:ln w="47625">
            <a:solidFill>
              <a:schemeClr val="accent4">
                <a:lumMod val="75000"/>
              </a:schemeClr>
            </a:solidFill>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45719" tIns="45719" rIns="45719" bIns="45719" numCol="1" spcCol="38100" rtlCol="0" anchor="ctr">
            <a:spAutoFit/>
          </a:bodyPr>
          <a:lstStyle/>
          <a:p>
            <a:pPr>
              <a:spcBef>
                <a:spcPts val="300"/>
              </a:spcBef>
              <a:spcAft>
                <a:spcPts val="300"/>
              </a:spcAft>
              <a:buClr>
                <a:schemeClr val="accent1"/>
              </a:buClr>
              <a:buSzPct val="120000"/>
            </a:pPr>
            <a:r>
              <a:rPr lang="en-GB" sz="1000" dirty="0">
                <a:solidFill>
                  <a:schemeClr val="tx1"/>
                </a:solidFill>
                <a:latin typeface="Arial" panose="020B0604020202020204" pitchFamily="34" charset="0"/>
                <a:cs typeface="Arial" panose="020B0604020202020204" pitchFamily="34" charset="0"/>
              </a:rPr>
              <a:t>10% increase in CYP annual asthma reviews completed   </a:t>
            </a:r>
          </a:p>
        </p:txBody>
      </p:sp>
      <p:sp>
        <p:nvSpPr>
          <p:cNvPr id="67" name="Rectangle: Rounded Corners 66">
            <a:extLst>
              <a:ext uri="{FF2B5EF4-FFF2-40B4-BE49-F238E27FC236}">
                <a16:creationId xmlns:a16="http://schemas.microsoft.com/office/drawing/2014/main" id="{1787AAEA-96CB-4762-8750-E5AF34D3B9B0}"/>
              </a:ext>
            </a:extLst>
          </p:cNvPr>
          <p:cNvSpPr/>
          <p:nvPr/>
        </p:nvSpPr>
        <p:spPr>
          <a:xfrm rot="16200000">
            <a:off x="7196526" y="3768418"/>
            <a:ext cx="4889427" cy="357542"/>
          </a:xfrm>
          <a:prstGeom prst="roundRect">
            <a:avLst/>
          </a:prstGeom>
          <a:solidFill>
            <a:schemeClr val="accent4">
              <a:lumMod val="75000"/>
            </a:schemeClr>
          </a:solidFill>
          <a:ln w="47625">
            <a:solidFill>
              <a:schemeClr val="accent4">
                <a:lumMod val="75000"/>
              </a:schemeClr>
            </a:solidFill>
          </a:ln>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45719" tIns="45719" rIns="45719" bIns="45719" numCol="1" spcCol="38100" rtlCol="0" anchor="ctr">
            <a:spAutoFit/>
          </a:bodyPr>
          <a:lstStyle/>
          <a:p>
            <a:pPr algn="ctr">
              <a:spcBef>
                <a:spcPts val="300"/>
              </a:spcBef>
              <a:spcAft>
                <a:spcPts val="300"/>
              </a:spcAft>
              <a:buClr>
                <a:schemeClr val="accent1"/>
              </a:buClr>
              <a:buSzPct val="120000"/>
            </a:pPr>
            <a:r>
              <a:rPr lang="en-US" sz="1000" b="1" spc="-55" dirty="0">
                <a:solidFill>
                  <a:schemeClr val="bg1"/>
                </a:solidFill>
                <a:latin typeface="Arial" panose="020B0604020202020204" pitchFamily="34" charset="0"/>
                <a:cs typeface="Arial" panose="020B0604020202020204" pitchFamily="34" charset="0"/>
              </a:rPr>
              <a:t>KEY SUCCESS MEASURES</a:t>
            </a:r>
          </a:p>
        </p:txBody>
      </p:sp>
      <p:sp>
        <p:nvSpPr>
          <p:cNvPr id="2" name="Rectangle: Rounded Corners 1">
            <a:extLst>
              <a:ext uri="{FF2B5EF4-FFF2-40B4-BE49-F238E27FC236}">
                <a16:creationId xmlns:a16="http://schemas.microsoft.com/office/drawing/2014/main" id="{64580AB4-0B28-44D3-9058-CFDB530C9287}"/>
              </a:ext>
            </a:extLst>
          </p:cNvPr>
          <p:cNvSpPr/>
          <p:nvPr/>
        </p:nvSpPr>
        <p:spPr>
          <a:xfrm>
            <a:off x="890275" y="6344980"/>
            <a:ext cx="793187" cy="289439"/>
          </a:xfrm>
          <a:prstGeom prst="roundRect">
            <a:avLst/>
          </a:prstGeom>
          <a:solidFill>
            <a:srgbClr val="FFC000"/>
          </a:solidFill>
          <a:ln w="12700" cap="flat">
            <a:solidFill>
              <a:srgbClr val="FFC000"/>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0" hangingPunct="0">
              <a:lnSpc>
                <a:spcPct val="100000"/>
              </a:lnSpc>
              <a:spcBef>
                <a:spcPts val="0"/>
              </a:spcBef>
              <a:spcAft>
                <a:spcPts val="0"/>
              </a:spcAft>
              <a:buClrTx/>
              <a:buSzTx/>
              <a:buFontTx/>
              <a:buNone/>
              <a:tabLst/>
            </a:pPr>
            <a:r>
              <a:rPr kumimoji="0" lang="en-GB" sz="1100" b="0" i="0" u="none" strike="noStrike" cap="none" spc="0" normalizeH="0" baseline="0" dirty="0">
                <a:ln>
                  <a:noFill/>
                </a:ln>
                <a:solidFill>
                  <a:srgbClr val="000000"/>
                </a:solidFill>
                <a:effectLst/>
                <a:uFillTx/>
                <a:latin typeface="+mj-lt"/>
                <a:ea typeface="+mj-ea"/>
                <a:cs typeface="+mj-cs"/>
                <a:sym typeface="Calibri"/>
              </a:rPr>
              <a:t>Core 20+ 5 </a:t>
            </a:r>
          </a:p>
        </p:txBody>
      </p:sp>
      <p:sp>
        <p:nvSpPr>
          <p:cNvPr id="75" name="Rectangle: Rounded Corners 74">
            <a:extLst>
              <a:ext uri="{FF2B5EF4-FFF2-40B4-BE49-F238E27FC236}">
                <a16:creationId xmlns:a16="http://schemas.microsoft.com/office/drawing/2014/main" id="{0B72BE6A-12BC-414E-AFDD-E734B13C07E8}"/>
              </a:ext>
            </a:extLst>
          </p:cNvPr>
          <p:cNvSpPr/>
          <p:nvPr/>
        </p:nvSpPr>
        <p:spPr>
          <a:xfrm>
            <a:off x="1729030" y="6344980"/>
            <a:ext cx="1091002" cy="289439"/>
          </a:xfrm>
          <a:prstGeom prst="roundRect">
            <a:avLst/>
          </a:prstGeom>
          <a:solidFill>
            <a:schemeClr val="accent4"/>
          </a:solidFill>
          <a:ln w="12700" cap="flat">
            <a:solidFill>
              <a:schemeClr val="accent4"/>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algn="ctr" defTabSz="457200"/>
            <a:r>
              <a:rPr kumimoji="0" lang="en-GB" sz="1100" b="0" i="0" u="none" strike="noStrike" cap="none" spc="0" normalizeH="0" baseline="0" dirty="0">
                <a:ln>
                  <a:noFill/>
                </a:ln>
                <a:solidFill>
                  <a:srgbClr val="000000"/>
                </a:solidFill>
                <a:effectLst/>
                <a:uFillTx/>
                <a:latin typeface="+mj-lt"/>
                <a:ea typeface="+mj-ea"/>
                <a:cs typeface="+mj-cs"/>
                <a:sym typeface="Calibri"/>
              </a:rPr>
              <a:t> H&amp;WB Strategy</a:t>
            </a:r>
          </a:p>
        </p:txBody>
      </p:sp>
      <p:sp>
        <p:nvSpPr>
          <p:cNvPr id="76" name="Rectangle: Rounded Corners 75">
            <a:extLst>
              <a:ext uri="{FF2B5EF4-FFF2-40B4-BE49-F238E27FC236}">
                <a16:creationId xmlns:a16="http://schemas.microsoft.com/office/drawing/2014/main" id="{624D1F66-FA34-4E19-B4AA-BE1CC50C9E09}"/>
              </a:ext>
            </a:extLst>
          </p:cNvPr>
          <p:cNvSpPr/>
          <p:nvPr/>
        </p:nvSpPr>
        <p:spPr>
          <a:xfrm>
            <a:off x="2844415" y="6358205"/>
            <a:ext cx="899444" cy="289439"/>
          </a:xfrm>
          <a:prstGeom prst="roundRect">
            <a:avLst/>
          </a:prstGeom>
          <a:solidFill>
            <a:schemeClr val="accent3">
              <a:lumMod val="60000"/>
              <a:lumOff val="40000"/>
            </a:schemeClr>
          </a:solidFill>
          <a:ln w="12700" cap="flat">
            <a:solidFill>
              <a:schemeClr val="accent3">
                <a:lumMod val="60000"/>
                <a:lumOff val="40000"/>
              </a:schemeClr>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algn="ctr" defTabSz="457200"/>
            <a:r>
              <a:rPr lang="en-GB" sz="1100" dirty="0"/>
              <a:t>ICP Strategy</a:t>
            </a:r>
          </a:p>
        </p:txBody>
      </p:sp>
      <p:sp>
        <p:nvSpPr>
          <p:cNvPr id="78" name="Rectangle: Rounded Corners 77">
            <a:extLst>
              <a:ext uri="{FF2B5EF4-FFF2-40B4-BE49-F238E27FC236}">
                <a16:creationId xmlns:a16="http://schemas.microsoft.com/office/drawing/2014/main" id="{B11A94A6-7D9F-4BC7-BE39-623D0D63C397}"/>
              </a:ext>
            </a:extLst>
          </p:cNvPr>
          <p:cNvSpPr/>
          <p:nvPr/>
        </p:nvSpPr>
        <p:spPr>
          <a:xfrm>
            <a:off x="3788382" y="6344980"/>
            <a:ext cx="1172917" cy="289439"/>
          </a:xfrm>
          <a:prstGeom prst="roundRect">
            <a:avLst/>
          </a:prstGeom>
          <a:solidFill>
            <a:schemeClr val="tx2">
              <a:lumMod val="60000"/>
              <a:lumOff val="40000"/>
            </a:schemeClr>
          </a:solidFill>
          <a:ln w="12700" cap="flat">
            <a:solidFill>
              <a:schemeClr val="tx2">
                <a:lumMod val="60000"/>
                <a:lumOff val="40000"/>
              </a:schemeClr>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defTabSz="457200" rtl="0" fontAlgn="auto" latinLnBrk="0" hangingPunct="0">
              <a:lnSpc>
                <a:spcPct val="100000"/>
              </a:lnSpc>
              <a:spcBef>
                <a:spcPts val="0"/>
              </a:spcBef>
              <a:spcAft>
                <a:spcPts val="0"/>
              </a:spcAft>
              <a:buClrTx/>
              <a:buSzTx/>
              <a:buFontTx/>
              <a:buNone/>
              <a:tabLst/>
            </a:pPr>
            <a:r>
              <a:rPr lang="en-GB" sz="1100" dirty="0"/>
              <a:t>BDC Strategic plan</a:t>
            </a:r>
            <a:endParaRPr kumimoji="0" lang="en-GB" sz="1100" b="0" i="0" u="none" strike="noStrike" cap="none" spc="0" normalizeH="0" baseline="0" dirty="0">
              <a:ln>
                <a:noFill/>
              </a:ln>
              <a:solidFill>
                <a:srgbClr val="000000"/>
              </a:solidFill>
              <a:effectLst/>
              <a:uFillTx/>
              <a:latin typeface="+mj-lt"/>
              <a:ea typeface="+mj-ea"/>
              <a:cs typeface="+mj-cs"/>
              <a:sym typeface="Calibri"/>
            </a:endParaRPr>
          </a:p>
        </p:txBody>
      </p:sp>
      <p:sp>
        <p:nvSpPr>
          <p:cNvPr id="13" name="Rectangle: Rounded Corners 12">
            <a:extLst>
              <a:ext uri="{FF2B5EF4-FFF2-40B4-BE49-F238E27FC236}">
                <a16:creationId xmlns:a16="http://schemas.microsoft.com/office/drawing/2014/main" id="{AD201D37-4AD5-4D0B-9089-74E1D56AC764}"/>
              </a:ext>
            </a:extLst>
          </p:cNvPr>
          <p:cNvSpPr/>
          <p:nvPr/>
        </p:nvSpPr>
        <p:spPr>
          <a:xfrm>
            <a:off x="2534167" y="4102386"/>
            <a:ext cx="226315" cy="135147"/>
          </a:xfrm>
          <a:prstGeom prst="roundRect">
            <a:avLst/>
          </a:prstGeom>
          <a:solidFill>
            <a:srgbClr val="FFC000"/>
          </a:solidFill>
          <a:ln w="12700" cap="flat">
            <a:solidFill>
              <a:srgbClr val="FFC000"/>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j-lt"/>
              <a:ea typeface="+mj-ea"/>
              <a:cs typeface="+mj-cs"/>
              <a:sym typeface="Calibri"/>
            </a:endParaRPr>
          </a:p>
        </p:txBody>
      </p:sp>
      <p:sp>
        <p:nvSpPr>
          <p:cNvPr id="83" name="Rectangle: Rounded Corners 82">
            <a:extLst>
              <a:ext uri="{FF2B5EF4-FFF2-40B4-BE49-F238E27FC236}">
                <a16:creationId xmlns:a16="http://schemas.microsoft.com/office/drawing/2014/main" id="{983F1516-F9A6-4568-9372-CE97600323A4}"/>
              </a:ext>
            </a:extLst>
          </p:cNvPr>
          <p:cNvSpPr/>
          <p:nvPr/>
        </p:nvSpPr>
        <p:spPr>
          <a:xfrm>
            <a:off x="2810895" y="4102386"/>
            <a:ext cx="226315" cy="135147"/>
          </a:xfrm>
          <a:prstGeom prst="roundRect">
            <a:avLst/>
          </a:prstGeom>
          <a:solidFill>
            <a:schemeClr val="accent4"/>
          </a:solidFill>
          <a:ln w="12700" cap="flat">
            <a:solidFill>
              <a:schemeClr val="accent4"/>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j-lt"/>
              <a:ea typeface="+mj-ea"/>
              <a:cs typeface="+mj-cs"/>
              <a:sym typeface="Calibri"/>
            </a:endParaRPr>
          </a:p>
        </p:txBody>
      </p:sp>
      <p:sp>
        <p:nvSpPr>
          <p:cNvPr id="84" name="Rectangle: Rounded Corners 83">
            <a:extLst>
              <a:ext uri="{FF2B5EF4-FFF2-40B4-BE49-F238E27FC236}">
                <a16:creationId xmlns:a16="http://schemas.microsoft.com/office/drawing/2014/main" id="{374BFE1E-09EE-462B-9427-388BDDFA4ACE}"/>
              </a:ext>
            </a:extLst>
          </p:cNvPr>
          <p:cNvSpPr/>
          <p:nvPr/>
        </p:nvSpPr>
        <p:spPr>
          <a:xfrm>
            <a:off x="8217777" y="1724723"/>
            <a:ext cx="226315" cy="135147"/>
          </a:xfrm>
          <a:prstGeom prst="roundRect">
            <a:avLst/>
          </a:prstGeom>
          <a:solidFill>
            <a:schemeClr val="accent4"/>
          </a:solidFill>
          <a:ln w="12700" cap="flat">
            <a:solidFill>
              <a:schemeClr val="accent4"/>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j-lt"/>
              <a:ea typeface="+mj-ea"/>
              <a:cs typeface="+mj-cs"/>
              <a:sym typeface="Calibri"/>
            </a:endParaRPr>
          </a:p>
        </p:txBody>
      </p:sp>
      <p:sp>
        <p:nvSpPr>
          <p:cNvPr id="85" name="Rectangle: Rounded Corners 84">
            <a:extLst>
              <a:ext uri="{FF2B5EF4-FFF2-40B4-BE49-F238E27FC236}">
                <a16:creationId xmlns:a16="http://schemas.microsoft.com/office/drawing/2014/main" id="{A848446F-E218-49A7-96C5-9A20B9718D0E}"/>
              </a:ext>
            </a:extLst>
          </p:cNvPr>
          <p:cNvSpPr/>
          <p:nvPr/>
        </p:nvSpPr>
        <p:spPr>
          <a:xfrm>
            <a:off x="8487417" y="1724722"/>
            <a:ext cx="226315" cy="135147"/>
          </a:xfrm>
          <a:prstGeom prst="roundRect">
            <a:avLst/>
          </a:prstGeom>
          <a:solidFill>
            <a:schemeClr val="accent3">
              <a:lumMod val="60000"/>
              <a:lumOff val="40000"/>
            </a:schemeClr>
          </a:solidFill>
          <a:ln w="12700" cap="flat">
            <a:solidFill>
              <a:schemeClr val="accent3">
                <a:lumMod val="60000"/>
                <a:lumOff val="40000"/>
              </a:schemeClr>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j-lt"/>
              <a:ea typeface="+mj-ea"/>
              <a:cs typeface="+mj-cs"/>
              <a:sym typeface="Calibri"/>
            </a:endParaRPr>
          </a:p>
        </p:txBody>
      </p:sp>
      <p:sp>
        <p:nvSpPr>
          <p:cNvPr id="88" name="Rectangle: Rounded Corners 87">
            <a:extLst>
              <a:ext uri="{FF2B5EF4-FFF2-40B4-BE49-F238E27FC236}">
                <a16:creationId xmlns:a16="http://schemas.microsoft.com/office/drawing/2014/main" id="{2F6AB9CC-F7F4-4717-8755-19A1CB141583}"/>
              </a:ext>
            </a:extLst>
          </p:cNvPr>
          <p:cNvSpPr/>
          <p:nvPr/>
        </p:nvSpPr>
        <p:spPr>
          <a:xfrm>
            <a:off x="1372599" y="2994864"/>
            <a:ext cx="226315" cy="135147"/>
          </a:xfrm>
          <a:prstGeom prst="roundRect">
            <a:avLst/>
          </a:prstGeom>
          <a:solidFill>
            <a:schemeClr val="accent4"/>
          </a:solidFill>
          <a:ln w="12700" cap="flat">
            <a:solidFill>
              <a:schemeClr val="accent4"/>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j-lt"/>
              <a:ea typeface="+mj-ea"/>
              <a:cs typeface="+mj-cs"/>
              <a:sym typeface="Calibri"/>
            </a:endParaRPr>
          </a:p>
        </p:txBody>
      </p:sp>
      <p:sp>
        <p:nvSpPr>
          <p:cNvPr id="89" name="Rectangle: Rounded Corners 88">
            <a:extLst>
              <a:ext uri="{FF2B5EF4-FFF2-40B4-BE49-F238E27FC236}">
                <a16:creationId xmlns:a16="http://schemas.microsoft.com/office/drawing/2014/main" id="{7A74EAED-FD1F-459C-A89D-4F0052DB5521}"/>
              </a:ext>
            </a:extLst>
          </p:cNvPr>
          <p:cNvSpPr/>
          <p:nvPr/>
        </p:nvSpPr>
        <p:spPr>
          <a:xfrm>
            <a:off x="1645867" y="2994863"/>
            <a:ext cx="226315" cy="135147"/>
          </a:xfrm>
          <a:prstGeom prst="roundRect">
            <a:avLst/>
          </a:prstGeom>
          <a:solidFill>
            <a:schemeClr val="tx2">
              <a:lumMod val="60000"/>
              <a:lumOff val="40000"/>
            </a:schemeClr>
          </a:solidFill>
          <a:ln w="12700" cap="flat">
            <a:solidFill>
              <a:schemeClr val="tx2">
                <a:lumMod val="60000"/>
                <a:lumOff val="40000"/>
              </a:schemeClr>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j-lt"/>
              <a:ea typeface="+mj-ea"/>
              <a:cs typeface="+mj-cs"/>
              <a:sym typeface="Calibri"/>
            </a:endParaRPr>
          </a:p>
        </p:txBody>
      </p:sp>
      <p:sp>
        <p:nvSpPr>
          <p:cNvPr id="90" name="Rectangle: Rounded Corners 89">
            <a:extLst>
              <a:ext uri="{FF2B5EF4-FFF2-40B4-BE49-F238E27FC236}">
                <a16:creationId xmlns:a16="http://schemas.microsoft.com/office/drawing/2014/main" id="{58E4A619-219D-4775-9288-33A2163E9425}"/>
              </a:ext>
            </a:extLst>
          </p:cNvPr>
          <p:cNvSpPr/>
          <p:nvPr/>
        </p:nvSpPr>
        <p:spPr>
          <a:xfrm>
            <a:off x="7969799" y="1724721"/>
            <a:ext cx="226315" cy="135147"/>
          </a:xfrm>
          <a:prstGeom prst="roundRect">
            <a:avLst/>
          </a:prstGeom>
          <a:solidFill>
            <a:srgbClr val="FFC000"/>
          </a:solidFill>
          <a:ln w="12700" cap="flat">
            <a:solidFill>
              <a:srgbClr val="FFC000"/>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j-lt"/>
              <a:ea typeface="+mj-ea"/>
              <a:cs typeface="+mj-cs"/>
              <a:sym typeface="Calibri"/>
            </a:endParaRPr>
          </a:p>
        </p:txBody>
      </p:sp>
      <p:sp>
        <p:nvSpPr>
          <p:cNvPr id="92" name="Rectangle: Rounded Corners 91">
            <a:extLst>
              <a:ext uri="{FF2B5EF4-FFF2-40B4-BE49-F238E27FC236}">
                <a16:creationId xmlns:a16="http://schemas.microsoft.com/office/drawing/2014/main" id="{66ECEB95-B35D-4D02-8C20-24F84A3940CB}"/>
              </a:ext>
            </a:extLst>
          </p:cNvPr>
          <p:cNvSpPr/>
          <p:nvPr/>
        </p:nvSpPr>
        <p:spPr>
          <a:xfrm>
            <a:off x="4455952" y="3437746"/>
            <a:ext cx="226315" cy="135147"/>
          </a:xfrm>
          <a:prstGeom prst="roundRect">
            <a:avLst/>
          </a:prstGeom>
          <a:solidFill>
            <a:srgbClr val="FFC000"/>
          </a:solidFill>
          <a:ln w="12700" cap="flat">
            <a:solidFill>
              <a:srgbClr val="FFC000"/>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j-lt"/>
              <a:ea typeface="+mj-ea"/>
              <a:cs typeface="+mj-cs"/>
              <a:sym typeface="Calibri"/>
            </a:endParaRPr>
          </a:p>
        </p:txBody>
      </p:sp>
      <p:sp>
        <p:nvSpPr>
          <p:cNvPr id="93" name="Rectangle: Rounded Corners 92">
            <a:extLst>
              <a:ext uri="{FF2B5EF4-FFF2-40B4-BE49-F238E27FC236}">
                <a16:creationId xmlns:a16="http://schemas.microsoft.com/office/drawing/2014/main" id="{E3CAB988-F11C-43C8-A17E-95E437E25DF9}"/>
              </a:ext>
            </a:extLst>
          </p:cNvPr>
          <p:cNvSpPr/>
          <p:nvPr/>
        </p:nvSpPr>
        <p:spPr>
          <a:xfrm>
            <a:off x="4728392" y="3437746"/>
            <a:ext cx="226315" cy="135147"/>
          </a:xfrm>
          <a:prstGeom prst="roundRect">
            <a:avLst/>
          </a:prstGeom>
          <a:solidFill>
            <a:schemeClr val="accent4"/>
          </a:solidFill>
          <a:ln w="12700" cap="flat">
            <a:solidFill>
              <a:schemeClr val="accent4"/>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j-lt"/>
              <a:ea typeface="+mj-ea"/>
              <a:cs typeface="+mj-cs"/>
              <a:sym typeface="Calibri"/>
            </a:endParaRPr>
          </a:p>
        </p:txBody>
      </p:sp>
      <p:sp>
        <p:nvSpPr>
          <p:cNvPr id="94" name="Rectangle: Rounded Corners 93">
            <a:extLst>
              <a:ext uri="{FF2B5EF4-FFF2-40B4-BE49-F238E27FC236}">
                <a16:creationId xmlns:a16="http://schemas.microsoft.com/office/drawing/2014/main" id="{73D45478-E55B-4F2F-841F-A6E02D346588}"/>
              </a:ext>
            </a:extLst>
          </p:cNvPr>
          <p:cNvSpPr/>
          <p:nvPr/>
        </p:nvSpPr>
        <p:spPr>
          <a:xfrm>
            <a:off x="8750684" y="1723296"/>
            <a:ext cx="226315" cy="135147"/>
          </a:xfrm>
          <a:prstGeom prst="roundRect">
            <a:avLst/>
          </a:prstGeom>
          <a:solidFill>
            <a:schemeClr val="tx2">
              <a:lumMod val="60000"/>
              <a:lumOff val="40000"/>
            </a:schemeClr>
          </a:solidFill>
          <a:ln w="12700" cap="flat">
            <a:solidFill>
              <a:schemeClr val="tx2">
                <a:lumMod val="60000"/>
                <a:lumOff val="40000"/>
              </a:schemeClr>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j-lt"/>
              <a:ea typeface="+mj-ea"/>
              <a:cs typeface="+mj-cs"/>
              <a:sym typeface="Calibri"/>
            </a:endParaRPr>
          </a:p>
        </p:txBody>
      </p:sp>
      <p:sp>
        <p:nvSpPr>
          <p:cNvPr id="49" name="Rectangle: Rounded Corners 48">
            <a:extLst>
              <a:ext uri="{FF2B5EF4-FFF2-40B4-BE49-F238E27FC236}">
                <a16:creationId xmlns:a16="http://schemas.microsoft.com/office/drawing/2014/main" id="{9C59DECA-67CF-4900-B4E1-8D18D04C3ED6}"/>
              </a:ext>
            </a:extLst>
          </p:cNvPr>
          <p:cNvSpPr/>
          <p:nvPr/>
        </p:nvSpPr>
        <p:spPr>
          <a:xfrm>
            <a:off x="10222932" y="1114095"/>
            <a:ext cx="1908602" cy="1208839"/>
          </a:xfrm>
          <a:prstGeom prst="roundRect">
            <a:avLst/>
          </a:prstGeom>
          <a:ln w="47625">
            <a:solidFill>
              <a:schemeClr val="accent4">
                <a:lumMod val="75000"/>
              </a:schemeClr>
            </a:solidFill>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45719" tIns="45719" rIns="45719" bIns="45719" numCol="1" spcCol="38100" rtlCol="0" anchor="ctr">
            <a:spAutoFit/>
          </a:bodyPr>
          <a:lstStyle/>
          <a:p>
            <a:pPr algn="l">
              <a:spcBef>
                <a:spcPts val="300"/>
              </a:spcBef>
              <a:spcAft>
                <a:spcPts val="300"/>
              </a:spcAft>
              <a:buClr>
                <a:schemeClr val="accent1"/>
              </a:buClr>
              <a:buSzPct val="120000"/>
            </a:pPr>
            <a:r>
              <a:rPr lang="en-GB" sz="1000" dirty="0">
                <a:solidFill>
                  <a:schemeClr val="tx1"/>
                </a:solidFill>
                <a:latin typeface="Arial" panose="020B0604020202020204" pitchFamily="34" charset="0"/>
                <a:cs typeface="Arial" panose="020B0604020202020204" pitchFamily="34" charset="0"/>
              </a:rPr>
              <a:t>10% increase in CYP engaged with MMIM </a:t>
            </a:r>
            <a:r>
              <a:rPr kumimoji="0" lang="en-GB" sz="1000" b="0" i="0" u="none" strike="noStrike" cap="none" spc="0" normalizeH="0" baseline="0" dirty="0">
                <a:ln>
                  <a:noFill/>
                </a:ln>
                <a:solidFill>
                  <a:schemeClr val="tx1"/>
                </a:solidFill>
                <a:effectLst/>
                <a:uFillTx/>
                <a:latin typeface="Arial" panose="020B0604020202020204" pitchFamily="34" charset="0"/>
                <a:cs typeface="Arial" panose="020B0604020202020204" pitchFamily="34" charset="0"/>
                <a:sym typeface="Calibri"/>
              </a:rPr>
              <a:t>campaign with 30% of all CYP engaged demonstrating increased physical activity levels  </a:t>
            </a:r>
            <a:endParaRPr lang="en-GB" sz="1000" dirty="0">
              <a:solidFill>
                <a:schemeClr val="tx1"/>
              </a:solidFill>
              <a:latin typeface="Arial" panose="020B0604020202020204" pitchFamily="34" charset="0"/>
              <a:cs typeface="Arial" panose="020B0604020202020204" pitchFamily="34" charset="0"/>
            </a:endParaRPr>
          </a:p>
        </p:txBody>
      </p:sp>
      <p:sp>
        <p:nvSpPr>
          <p:cNvPr id="51" name="Rectangle: Rounded Corners 50">
            <a:extLst>
              <a:ext uri="{FF2B5EF4-FFF2-40B4-BE49-F238E27FC236}">
                <a16:creationId xmlns:a16="http://schemas.microsoft.com/office/drawing/2014/main" id="{1019F44F-8C2F-40B7-8977-261E22C95460}"/>
              </a:ext>
            </a:extLst>
          </p:cNvPr>
          <p:cNvSpPr/>
          <p:nvPr/>
        </p:nvSpPr>
        <p:spPr>
          <a:xfrm>
            <a:off x="10231827" y="2467062"/>
            <a:ext cx="1867267" cy="527802"/>
          </a:xfrm>
          <a:prstGeom prst="roundRect">
            <a:avLst/>
          </a:prstGeom>
          <a:ln w="47625">
            <a:solidFill>
              <a:schemeClr val="accent4">
                <a:lumMod val="75000"/>
              </a:schemeClr>
            </a:solidFill>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45719" tIns="45719" rIns="45719" bIns="45719" numCol="1" spcCol="38100" rtlCol="0" anchor="ctr">
            <a:spAutoFit/>
          </a:bodyPr>
          <a:lstStyle/>
          <a:p>
            <a:pPr algn="l">
              <a:spcBef>
                <a:spcPts val="300"/>
              </a:spcBef>
              <a:spcAft>
                <a:spcPts val="300"/>
              </a:spcAft>
              <a:buClr>
                <a:schemeClr val="accent1"/>
              </a:buClr>
              <a:buSzPct val="120000"/>
            </a:pPr>
            <a:r>
              <a:rPr kumimoji="0" lang="en-GB" sz="1000" b="0" i="0" u="none" strike="noStrike" cap="none" spc="0" normalizeH="0" baseline="0" dirty="0">
                <a:ln>
                  <a:noFill/>
                </a:ln>
                <a:solidFill>
                  <a:schemeClr val="tx1"/>
                </a:solidFill>
                <a:effectLst/>
                <a:uFillTx/>
                <a:latin typeface="Arial" panose="020B0604020202020204" pitchFamily="34" charset="0"/>
                <a:cs typeface="Arial" panose="020B0604020202020204" pitchFamily="34" charset="0"/>
                <a:sym typeface="Calibri"/>
              </a:rPr>
              <a:t>INT develop</a:t>
            </a:r>
            <a:r>
              <a:rPr lang="en-GB" sz="1000" dirty="0">
                <a:solidFill>
                  <a:schemeClr val="tx1"/>
                </a:solidFill>
                <a:latin typeface="Arial" panose="020B0604020202020204" pitchFamily="34" charset="0"/>
                <a:cs typeface="Arial" panose="020B0604020202020204" pitchFamily="34" charset="0"/>
              </a:rPr>
              <a:t>ment &amp; HIIF outcomes </a:t>
            </a:r>
          </a:p>
        </p:txBody>
      </p:sp>
      <p:sp>
        <p:nvSpPr>
          <p:cNvPr id="3" name="Rectangle: Rounded Corners 2">
            <a:extLst>
              <a:ext uri="{FF2B5EF4-FFF2-40B4-BE49-F238E27FC236}">
                <a16:creationId xmlns:a16="http://schemas.microsoft.com/office/drawing/2014/main" id="{29919AF0-D1CE-5B47-A87A-9B7BD3C539B4}"/>
              </a:ext>
            </a:extLst>
          </p:cNvPr>
          <p:cNvSpPr/>
          <p:nvPr/>
        </p:nvSpPr>
        <p:spPr>
          <a:xfrm>
            <a:off x="6585912" y="2151314"/>
            <a:ext cx="226315" cy="135147"/>
          </a:xfrm>
          <a:prstGeom prst="roundRect">
            <a:avLst/>
          </a:prstGeom>
          <a:solidFill>
            <a:schemeClr val="accent4"/>
          </a:solidFill>
          <a:ln w="12700" cap="flat">
            <a:solidFill>
              <a:schemeClr val="accent4"/>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j-lt"/>
              <a:ea typeface="+mj-ea"/>
              <a:cs typeface="+mj-cs"/>
              <a:sym typeface="Calibri"/>
            </a:endParaRPr>
          </a:p>
        </p:txBody>
      </p:sp>
      <p:sp>
        <p:nvSpPr>
          <p:cNvPr id="5" name="Rectangle: Rounded Corners 4">
            <a:extLst>
              <a:ext uri="{FF2B5EF4-FFF2-40B4-BE49-F238E27FC236}">
                <a16:creationId xmlns:a16="http://schemas.microsoft.com/office/drawing/2014/main" id="{4A3D85AF-1F08-A3DD-66F3-DCE12E4C4624}"/>
              </a:ext>
            </a:extLst>
          </p:cNvPr>
          <p:cNvSpPr/>
          <p:nvPr/>
        </p:nvSpPr>
        <p:spPr>
          <a:xfrm>
            <a:off x="6855552" y="2151313"/>
            <a:ext cx="226315" cy="135147"/>
          </a:xfrm>
          <a:prstGeom prst="roundRect">
            <a:avLst/>
          </a:prstGeom>
          <a:solidFill>
            <a:schemeClr val="accent3">
              <a:lumMod val="60000"/>
              <a:lumOff val="40000"/>
            </a:schemeClr>
          </a:solidFill>
          <a:ln w="12700" cap="flat">
            <a:solidFill>
              <a:schemeClr val="accent3">
                <a:lumMod val="60000"/>
                <a:lumOff val="40000"/>
              </a:schemeClr>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j-lt"/>
              <a:ea typeface="+mj-ea"/>
              <a:cs typeface="+mj-cs"/>
              <a:sym typeface="Calibri"/>
            </a:endParaRPr>
          </a:p>
        </p:txBody>
      </p:sp>
      <p:sp>
        <p:nvSpPr>
          <p:cNvPr id="6" name="Rectangle: Rounded Corners 5">
            <a:extLst>
              <a:ext uri="{FF2B5EF4-FFF2-40B4-BE49-F238E27FC236}">
                <a16:creationId xmlns:a16="http://schemas.microsoft.com/office/drawing/2014/main" id="{CB323AE5-6589-43C0-1A82-86BD20D30BE8}"/>
              </a:ext>
            </a:extLst>
          </p:cNvPr>
          <p:cNvSpPr/>
          <p:nvPr/>
        </p:nvSpPr>
        <p:spPr>
          <a:xfrm>
            <a:off x="6337934" y="2151312"/>
            <a:ext cx="226315" cy="135147"/>
          </a:xfrm>
          <a:prstGeom prst="roundRect">
            <a:avLst/>
          </a:prstGeom>
          <a:solidFill>
            <a:srgbClr val="FFC000"/>
          </a:solidFill>
          <a:ln w="12700" cap="flat">
            <a:solidFill>
              <a:srgbClr val="FFC000"/>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j-lt"/>
              <a:ea typeface="+mj-ea"/>
              <a:cs typeface="+mj-cs"/>
              <a:sym typeface="Calibri"/>
            </a:endParaRPr>
          </a:p>
        </p:txBody>
      </p:sp>
      <p:sp>
        <p:nvSpPr>
          <p:cNvPr id="8" name="Rectangle: Rounded Corners 7">
            <a:extLst>
              <a:ext uri="{FF2B5EF4-FFF2-40B4-BE49-F238E27FC236}">
                <a16:creationId xmlns:a16="http://schemas.microsoft.com/office/drawing/2014/main" id="{4CBF6163-6ABA-B0EC-2E97-4562F4CE1F44}"/>
              </a:ext>
            </a:extLst>
          </p:cNvPr>
          <p:cNvSpPr/>
          <p:nvPr/>
        </p:nvSpPr>
        <p:spPr>
          <a:xfrm>
            <a:off x="7130338" y="2151312"/>
            <a:ext cx="226315" cy="135147"/>
          </a:xfrm>
          <a:prstGeom prst="roundRect">
            <a:avLst/>
          </a:prstGeom>
          <a:solidFill>
            <a:schemeClr val="tx2">
              <a:lumMod val="60000"/>
              <a:lumOff val="40000"/>
            </a:schemeClr>
          </a:solidFill>
          <a:ln w="12700" cap="flat">
            <a:solidFill>
              <a:schemeClr val="tx2">
                <a:lumMod val="60000"/>
                <a:lumOff val="40000"/>
              </a:schemeClr>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j-lt"/>
              <a:ea typeface="+mj-ea"/>
              <a:cs typeface="+mj-cs"/>
              <a:sym typeface="Calibri"/>
            </a:endParaRPr>
          </a:p>
        </p:txBody>
      </p:sp>
      <p:sp>
        <p:nvSpPr>
          <p:cNvPr id="7" name="Rectangle: Rounded Corners 6">
            <a:extLst>
              <a:ext uri="{FF2B5EF4-FFF2-40B4-BE49-F238E27FC236}">
                <a16:creationId xmlns:a16="http://schemas.microsoft.com/office/drawing/2014/main" id="{B6512CF7-743B-8829-F9A8-E4085F2F75EE}"/>
              </a:ext>
            </a:extLst>
          </p:cNvPr>
          <p:cNvSpPr/>
          <p:nvPr/>
        </p:nvSpPr>
        <p:spPr>
          <a:xfrm>
            <a:off x="6357023" y="4732039"/>
            <a:ext cx="226315" cy="135147"/>
          </a:xfrm>
          <a:prstGeom prst="roundRect">
            <a:avLst/>
          </a:prstGeom>
          <a:solidFill>
            <a:schemeClr val="accent4"/>
          </a:solidFill>
          <a:ln w="12700" cap="flat">
            <a:solidFill>
              <a:schemeClr val="accent4"/>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j-lt"/>
              <a:ea typeface="+mj-ea"/>
              <a:cs typeface="+mj-cs"/>
              <a:sym typeface="Calibri"/>
            </a:endParaRPr>
          </a:p>
        </p:txBody>
      </p:sp>
      <p:sp>
        <p:nvSpPr>
          <p:cNvPr id="9" name="Rectangle: Rounded Corners 8">
            <a:extLst>
              <a:ext uri="{FF2B5EF4-FFF2-40B4-BE49-F238E27FC236}">
                <a16:creationId xmlns:a16="http://schemas.microsoft.com/office/drawing/2014/main" id="{065C5C69-6009-31A9-A4E9-6893BDB880AA}"/>
              </a:ext>
            </a:extLst>
          </p:cNvPr>
          <p:cNvSpPr/>
          <p:nvPr/>
        </p:nvSpPr>
        <p:spPr>
          <a:xfrm>
            <a:off x="6607574" y="4725143"/>
            <a:ext cx="226315" cy="135147"/>
          </a:xfrm>
          <a:prstGeom prst="roundRect">
            <a:avLst/>
          </a:prstGeom>
          <a:solidFill>
            <a:schemeClr val="accent3">
              <a:lumMod val="60000"/>
              <a:lumOff val="40000"/>
            </a:schemeClr>
          </a:solidFill>
          <a:ln w="12700" cap="flat">
            <a:solidFill>
              <a:schemeClr val="accent3">
                <a:lumMod val="60000"/>
                <a:lumOff val="40000"/>
              </a:schemeClr>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j-lt"/>
              <a:ea typeface="+mj-ea"/>
              <a:cs typeface="+mj-cs"/>
              <a:sym typeface="Calibri"/>
            </a:endParaRPr>
          </a:p>
        </p:txBody>
      </p:sp>
      <p:sp>
        <p:nvSpPr>
          <p:cNvPr id="10" name="Rectangle: Rounded Corners 9">
            <a:extLst>
              <a:ext uri="{FF2B5EF4-FFF2-40B4-BE49-F238E27FC236}">
                <a16:creationId xmlns:a16="http://schemas.microsoft.com/office/drawing/2014/main" id="{147FA3AF-1481-D53C-A777-01CCC75C208F}"/>
              </a:ext>
            </a:extLst>
          </p:cNvPr>
          <p:cNvSpPr/>
          <p:nvPr/>
        </p:nvSpPr>
        <p:spPr>
          <a:xfrm>
            <a:off x="6089956" y="4725142"/>
            <a:ext cx="226315" cy="135147"/>
          </a:xfrm>
          <a:prstGeom prst="roundRect">
            <a:avLst/>
          </a:prstGeom>
          <a:solidFill>
            <a:srgbClr val="FFC000"/>
          </a:solidFill>
          <a:ln w="12700" cap="flat">
            <a:solidFill>
              <a:srgbClr val="FFC000"/>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j-lt"/>
              <a:ea typeface="+mj-ea"/>
              <a:cs typeface="+mj-cs"/>
              <a:sym typeface="Calibri"/>
            </a:endParaRPr>
          </a:p>
        </p:txBody>
      </p:sp>
      <p:sp>
        <p:nvSpPr>
          <p:cNvPr id="12" name="Rectangle: Rounded Corners 11">
            <a:extLst>
              <a:ext uri="{FF2B5EF4-FFF2-40B4-BE49-F238E27FC236}">
                <a16:creationId xmlns:a16="http://schemas.microsoft.com/office/drawing/2014/main" id="{1BEDD024-A904-2748-9DC6-03A042C6430A}"/>
              </a:ext>
            </a:extLst>
          </p:cNvPr>
          <p:cNvSpPr/>
          <p:nvPr/>
        </p:nvSpPr>
        <p:spPr>
          <a:xfrm>
            <a:off x="6882360" y="4725142"/>
            <a:ext cx="226315" cy="135147"/>
          </a:xfrm>
          <a:prstGeom prst="roundRect">
            <a:avLst/>
          </a:prstGeom>
          <a:solidFill>
            <a:schemeClr val="tx2">
              <a:lumMod val="60000"/>
              <a:lumOff val="40000"/>
            </a:schemeClr>
          </a:solidFill>
          <a:ln w="12700" cap="flat">
            <a:solidFill>
              <a:schemeClr val="tx2">
                <a:lumMod val="60000"/>
                <a:lumOff val="40000"/>
              </a:schemeClr>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j-lt"/>
              <a:ea typeface="+mj-ea"/>
              <a:cs typeface="+mj-cs"/>
              <a:sym typeface="Calibri"/>
            </a:endParaRPr>
          </a:p>
        </p:txBody>
      </p:sp>
      <p:sp>
        <p:nvSpPr>
          <p:cNvPr id="14" name="Rectangle: Rounded Corners 13">
            <a:extLst>
              <a:ext uri="{FF2B5EF4-FFF2-40B4-BE49-F238E27FC236}">
                <a16:creationId xmlns:a16="http://schemas.microsoft.com/office/drawing/2014/main" id="{B74CF901-B8F7-CF5A-AF9B-7A4F1BBCA370}"/>
              </a:ext>
            </a:extLst>
          </p:cNvPr>
          <p:cNvSpPr/>
          <p:nvPr/>
        </p:nvSpPr>
        <p:spPr>
          <a:xfrm>
            <a:off x="4002057" y="5349058"/>
            <a:ext cx="226315" cy="135147"/>
          </a:xfrm>
          <a:prstGeom prst="roundRect">
            <a:avLst/>
          </a:prstGeom>
          <a:solidFill>
            <a:schemeClr val="accent4"/>
          </a:solidFill>
          <a:ln w="12700" cap="flat">
            <a:solidFill>
              <a:schemeClr val="accent4"/>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j-lt"/>
              <a:ea typeface="+mj-ea"/>
              <a:cs typeface="+mj-cs"/>
              <a:sym typeface="Calibri"/>
            </a:endParaRPr>
          </a:p>
        </p:txBody>
      </p:sp>
      <p:sp>
        <p:nvSpPr>
          <p:cNvPr id="15" name="Rectangle: Rounded Corners 14">
            <a:extLst>
              <a:ext uri="{FF2B5EF4-FFF2-40B4-BE49-F238E27FC236}">
                <a16:creationId xmlns:a16="http://schemas.microsoft.com/office/drawing/2014/main" id="{298E9780-0CDC-BB74-D16B-07F1BE278615}"/>
              </a:ext>
            </a:extLst>
          </p:cNvPr>
          <p:cNvSpPr/>
          <p:nvPr/>
        </p:nvSpPr>
        <p:spPr>
          <a:xfrm>
            <a:off x="4271697" y="5349057"/>
            <a:ext cx="226315" cy="135147"/>
          </a:xfrm>
          <a:prstGeom prst="roundRect">
            <a:avLst/>
          </a:prstGeom>
          <a:solidFill>
            <a:schemeClr val="accent3">
              <a:lumMod val="60000"/>
              <a:lumOff val="40000"/>
            </a:schemeClr>
          </a:solidFill>
          <a:ln w="12700" cap="flat">
            <a:solidFill>
              <a:schemeClr val="accent3">
                <a:lumMod val="60000"/>
                <a:lumOff val="40000"/>
              </a:schemeClr>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j-lt"/>
              <a:ea typeface="+mj-ea"/>
              <a:cs typeface="+mj-cs"/>
              <a:sym typeface="Calibri"/>
            </a:endParaRPr>
          </a:p>
        </p:txBody>
      </p:sp>
      <p:sp>
        <p:nvSpPr>
          <p:cNvPr id="16" name="Rectangle: Rounded Corners 15">
            <a:extLst>
              <a:ext uri="{FF2B5EF4-FFF2-40B4-BE49-F238E27FC236}">
                <a16:creationId xmlns:a16="http://schemas.microsoft.com/office/drawing/2014/main" id="{99F60644-F0C5-9D07-4DEB-25F776894CDF}"/>
              </a:ext>
            </a:extLst>
          </p:cNvPr>
          <p:cNvSpPr/>
          <p:nvPr/>
        </p:nvSpPr>
        <p:spPr>
          <a:xfrm>
            <a:off x="3754079" y="5349056"/>
            <a:ext cx="226315" cy="135147"/>
          </a:xfrm>
          <a:prstGeom prst="roundRect">
            <a:avLst/>
          </a:prstGeom>
          <a:solidFill>
            <a:srgbClr val="FFC000"/>
          </a:solidFill>
          <a:ln w="12700" cap="flat">
            <a:solidFill>
              <a:srgbClr val="FFC000"/>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j-lt"/>
              <a:ea typeface="+mj-ea"/>
              <a:cs typeface="+mj-cs"/>
              <a:sym typeface="Calibri"/>
            </a:endParaRPr>
          </a:p>
        </p:txBody>
      </p:sp>
      <p:sp>
        <p:nvSpPr>
          <p:cNvPr id="18" name="Rectangle: Rounded Corners 17">
            <a:extLst>
              <a:ext uri="{FF2B5EF4-FFF2-40B4-BE49-F238E27FC236}">
                <a16:creationId xmlns:a16="http://schemas.microsoft.com/office/drawing/2014/main" id="{BA9A7FE6-A8E3-8669-8C65-62645B6B0FC4}"/>
              </a:ext>
            </a:extLst>
          </p:cNvPr>
          <p:cNvSpPr/>
          <p:nvPr/>
        </p:nvSpPr>
        <p:spPr>
          <a:xfrm>
            <a:off x="4546483" y="5349056"/>
            <a:ext cx="226315" cy="135147"/>
          </a:xfrm>
          <a:prstGeom prst="roundRect">
            <a:avLst/>
          </a:prstGeom>
          <a:solidFill>
            <a:schemeClr val="tx2">
              <a:lumMod val="60000"/>
              <a:lumOff val="40000"/>
            </a:schemeClr>
          </a:solidFill>
          <a:ln w="12700" cap="flat">
            <a:solidFill>
              <a:schemeClr val="tx2">
                <a:lumMod val="60000"/>
                <a:lumOff val="40000"/>
              </a:schemeClr>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j-lt"/>
              <a:ea typeface="+mj-ea"/>
              <a:cs typeface="+mj-cs"/>
              <a:sym typeface="Calibri"/>
            </a:endParaRPr>
          </a:p>
        </p:txBody>
      </p:sp>
      <p:sp>
        <p:nvSpPr>
          <p:cNvPr id="19" name="Rectangle: Rounded Corners 18">
            <a:extLst>
              <a:ext uri="{FF2B5EF4-FFF2-40B4-BE49-F238E27FC236}">
                <a16:creationId xmlns:a16="http://schemas.microsoft.com/office/drawing/2014/main" id="{5079FD01-1626-2B46-5836-348517B92DF5}"/>
              </a:ext>
            </a:extLst>
          </p:cNvPr>
          <p:cNvSpPr/>
          <p:nvPr/>
        </p:nvSpPr>
        <p:spPr>
          <a:xfrm>
            <a:off x="1882663" y="6000869"/>
            <a:ext cx="226315" cy="135147"/>
          </a:xfrm>
          <a:prstGeom prst="roundRect">
            <a:avLst/>
          </a:prstGeom>
          <a:solidFill>
            <a:schemeClr val="accent4"/>
          </a:solidFill>
          <a:ln w="12700" cap="flat">
            <a:solidFill>
              <a:schemeClr val="accent4"/>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j-lt"/>
              <a:ea typeface="+mj-ea"/>
              <a:cs typeface="+mj-cs"/>
              <a:sym typeface="Calibri"/>
            </a:endParaRPr>
          </a:p>
        </p:txBody>
      </p:sp>
      <p:sp>
        <p:nvSpPr>
          <p:cNvPr id="20" name="Rectangle: Rounded Corners 19">
            <a:extLst>
              <a:ext uri="{FF2B5EF4-FFF2-40B4-BE49-F238E27FC236}">
                <a16:creationId xmlns:a16="http://schemas.microsoft.com/office/drawing/2014/main" id="{0BE2C04D-09E8-8E1C-4A6E-CF9161EEB883}"/>
              </a:ext>
            </a:extLst>
          </p:cNvPr>
          <p:cNvSpPr/>
          <p:nvPr/>
        </p:nvSpPr>
        <p:spPr>
          <a:xfrm>
            <a:off x="2152303" y="6000868"/>
            <a:ext cx="226315" cy="135147"/>
          </a:xfrm>
          <a:prstGeom prst="roundRect">
            <a:avLst/>
          </a:prstGeom>
          <a:solidFill>
            <a:schemeClr val="accent3">
              <a:lumMod val="60000"/>
              <a:lumOff val="40000"/>
            </a:schemeClr>
          </a:solidFill>
          <a:ln w="12700" cap="flat">
            <a:solidFill>
              <a:schemeClr val="accent3">
                <a:lumMod val="60000"/>
                <a:lumOff val="40000"/>
              </a:schemeClr>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j-lt"/>
              <a:ea typeface="+mj-ea"/>
              <a:cs typeface="+mj-cs"/>
              <a:sym typeface="Calibri"/>
            </a:endParaRPr>
          </a:p>
        </p:txBody>
      </p:sp>
      <p:sp>
        <p:nvSpPr>
          <p:cNvPr id="21" name="Rectangle: Rounded Corners 20">
            <a:extLst>
              <a:ext uri="{FF2B5EF4-FFF2-40B4-BE49-F238E27FC236}">
                <a16:creationId xmlns:a16="http://schemas.microsoft.com/office/drawing/2014/main" id="{3660CCDF-0A71-B940-2DB3-899E405488AE}"/>
              </a:ext>
            </a:extLst>
          </p:cNvPr>
          <p:cNvSpPr/>
          <p:nvPr/>
        </p:nvSpPr>
        <p:spPr>
          <a:xfrm>
            <a:off x="1634685" y="6000867"/>
            <a:ext cx="226315" cy="135147"/>
          </a:xfrm>
          <a:prstGeom prst="roundRect">
            <a:avLst/>
          </a:prstGeom>
          <a:solidFill>
            <a:srgbClr val="FFC000"/>
          </a:solidFill>
          <a:ln w="12700" cap="flat">
            <a:solidFill>
              <a:srgbClr val="FFC000"/>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j-lt"/>
              <a:ea typeface="+mj-ea"/>
              <a:cs typeface="+mj-cs"/>
              <a:sym typeface="Calibri"/>
            </a:endParaRPr>
          </a:p>
        </p:txBody>
      </p:sp>
      <p:sp>
        <p:nvSpPr>
          <p:cNvPr id="22" name="Rectangle: Rounded Corners 21">
            <a:extLst>
              <a:ext uri="{FF2B5EF4-FFF2-40B4-BE49-F238E27FC236}">
                <a16:creationId xmlns:a16="http://schemas.microsoft.com/office/drawing/2014/main" id="{FDD25B07-D260-C3A9-DF84-E45684CA4CEB}"/>
              </a:ext>
            </a:extLst>
          </p:cNvPr>
          <p:cNvSpPr/>
          <p:nvPr/>
        </p:nvSpPr>
        <p:spPr>
          <a:xfrm>
            <a:off x="2427089" y="6000867"/>
            <a:ext cx="226315" cy="135147"/>
          </a:xfrm>
          <a:prstGeom prst="roundRect">
            <a:avLst/>
          </a:prstGeom>
          <a:solidFill>
            <a:schemeClr val="tx2">
              <a:lumMod val="60000"/>
              <a:lumOff val="40000"/>
            </a:schemeClr>
          </a:solidFill>
          <a:ln w="12700" cap="flat">
            <a:solidFill>
              <a:schemeClr val="tx2">
                <a:lumMod val="60000"/>
                <a:lumOff val="40000"/>
              </a:schemeClr>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j-lt"/>
              <a:ea typeface="+mj-ea"/>
              <a:cs typeface="+mj-cs"/>
              <a:sym typeface="Calibri"/>
            </a:endParaRPr>
          </a:p>
        </p:txBody>
      </p:sp>
    </p:spTree>
    <p:extLst>
      <p:ext uri="{BB962C8B-B14F-4D97-AF65-F5344CB8AC3E}">
        <p14:creationId xmlns:p14="http://schemas.microsoft.com/office/powerpoint/2010/main" val="1461928518"/>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Picture 2">
            <a:extLst>
              <a:ext uri="{FF2B5EF4-FFF2-40B4-BE49-F238E27FC236}">
                <a16:creationId xmlns:a16="http://schemas.microsoft.com/office/drawing/2014/main" id="{DEBBA01A-E0F5-4C3A-AB28-CE30EAEB0E3C}"/>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270" y="2146"/>
            <a:ext cx="1553114" cy="7778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 name="Rectangle: Rounded Corners 35">
            <a:extLst>
              <a:ext uri="{FF2B5EF4-FFF2-40B4-BE49-F238E27FC236}">
                <a16:creationId xmlns:a16="http://schemas.microsoft.com/office/drawing/2014/main" id="{EBD8373E-5D3F-4A3C-9CAF-B4D97A7FB466}"/>
              </a:ext>
            </a:extLst>
          </p:cNvPr>
          <p:cNvSpPr/>
          <p:nvPr/>
        </p:nvSpPr>
        <p:spPr>
          <a:xfrm>
            <a:off x="1066954" y="1608329"/>
            <a:ext cx="8147591" cy="4621646"/>
          </a:xfrm>
          <a:prstGeom prst="roundRect">
            <a:avLst/>
          </a:prstGeom>
          <a:noFill/>
          <a:ln w="41275" cap="flat">
            <a:solidFill>
              <a:srgbClr val="7030A0"/>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j-lt"/>
              <a:ea typeface="+mj-ea"/>
              <a:cs typeface="+mj-cs"/>
              <a:sym typeface="Calibri"/>
            </a:endParaRPr>
          </a:p>
        </p:txBody>
      </p:sp>
      <p:sp>
        <p:nvSpPr>
          <p:cNvPr id="40" name="Rectangle: Rounded Corners 39">
            <a:extLst>
              <a:ext uri="{FF2B5EF4-FFF2-40B4-BE49-F238E27FC236}">
                <a16:creationId xmlns:a16="http://schemas.microsoft.com/office/drawing/2014/main" id="{B2034096-983F-40E6-BF51-AD5233538D5E}"/>
              </a:ext>
            </a:extLst>
          </p:cNvPr>
          <p:cNvSpPr/>
          <p:nvPr/>
        </p:nvSpPr>
        <p:spPr>
          <a:xfrm>
            <a:off x="10119611" y="2927943"/>
            <a:ext cx="1941234" cy="698061"/>
          </a:xfrm>
          <a:prstGeom prst="roundRect">
            <a:avLst/>
          </a:prstGeom>
          <a:ln w="47625">
            <a:solidFill>
              <a:srgbClr val="7030A0"/>
            </a:solidFill>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45719" tIns="45719" rIns="45719" bIns="45719" numCol="1" spcCol="38100" rtlCol="0" anchor="ctr">
            <a:spAutoFit/>
          </a:bodyPr>
          <a:lstStyle/>
          <a:p>
            <a:pPr>
              <a:spcBef>
                <a:spcPts val="300"/>
              </a:spcBef>
              <a:spcAft>
                <a:spcPts val="300"/>
              </a:spcAft>
              <a:buClr>
                <a:schemeClr val="accent1"/>
              </a:buClr>
              <a:buSzPct val="120000"/>
            </a:pPr>
            <a:r>
              <a:rPr lang="en-GB" sz="1000" dirty="0">
                <a:solidFill>
                  <a:schemeClr val="tx1"/>
                </a:solidFill>
                <a:latin typeface="Arial" panose="020B0604020202020204" pitchFamily="34" charset="0"/>
                <a:ea typeface="Calibri" panose="020F0502020204030204" pitchFamily="34" charset="0"/>
                <a:cs typeface="Arial" panose="020B0604020202020204" pitchFamily="34" charset="0"/>
              </a:rPr>
              <a:t>10</a:t>
            </a:r>
            <a:r>
              <a:rPr lang="en-GB" sz="1000" dirty="0">
                <a:solidFill>
                  <a:schemeClr val="tx1"/>
                </a:solidFill>
                <a:effectLst/>
                <a:latin typeface="Arial" panose="020B0604020202020204" pitchFamily="34" charset="0"/>
                <a:ea typeface="Calibri" panose="020F0502020204030204" pitchFamily="34" charset="0"/>
                <a:cs typeface="Arial" panose="020B0604020202020204" pitchFamily="34" charset="0"/>
              </a:rPr>
              <a:t>% increase in uptake of local food Hubs and Warm Spaces (baseline 2021/22)</a:t>
            </a:r>
          </a:p>
        </p:txBody>
      </p:sp>
      <p:sp>
        <p:nvSpPr>
          <p:cNvPr id="46" name="Arrow: Right 45">
            <a:extLst>
              <a:ext uri="{FF2B5EF4-FFF2-40B4-BE49-F238E27FC236}">
                <a16:creationId xmlns:a16="http://schemas.microsoft.com/office/drawing/2014/main" id="{0854FA7C-13CE-4DFE-80F0-51769B0E3CE6}"/>
              </a:ext>
            </a:extLst>
          </p:cNvPr>
          <p:cNvSpPr/>
          <p:nvPr/>
        </p:nvSpPr>
        <p:spPr>
          <a:xfrm>
            <a:off x="9757614" y="3819290"/>
            <a:ext cx="323921" cy="360040"/>
          </a:xfrm>
          <a:prstGeom prst="rightArrow">
            <a:avLst/>
          </a:prstGeom>
          <a:solidFill>
            <a:srgbClr val="7030A0"/>
          </a:solidFill>
          <a:ln w="44450" cap="flat">
            <a:solidFill>
              <a:srgbClr val="7030A0"/>
            </a:solidFill>
            <a:prstDash val="solid"/>
            <a:miter lim="800000"/>
          </a:ln>
          <a:effectLst/>
          <a:scene3d>
            <a:camera prst="orthographicFront"/>
            <a:lightRig rig="threePt" dir="t"/>
          </a:scene3d>
          <a:sp3d>
            <a:bevel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j-lt"/>
              <a:ea typeface="+mj-ea"/>
              <a:cs typeface="+mj-cs"/>
              <a:sym typeface="Calibri"/>
            </a:endParaRPr>
          </a:p>
        </p:txBody>
      </p:sp>
      <p:sp>
        <p:nvSpPr>
          <p:cNvPr id="59" name="Title 7">
            <a:extLst>
              <a:ext uri="{FF2B5EF4-FFF2-40B4-BE49-F238E27FC236}">
                <a16:creationId xmlns:a16="http://schemas.microsoft.com/office/drawing/2014/main" id="{0AEE6477-AA08-42E4-8ED5-F9F078EF9D2C}"/>
              </a:ext>
            </a:extLst>
          </p:cNvPr>
          <p:cNvSpPr txBox="1">
            <a:spLocks noGrp="1"/>
          </p:cNvSpPr>
          <p:nvPr>
            <p:ph type="title"/>
          </p:nvPr>
        </p:nvSpPr>
        <p:spPr>
          <a:xfrm>
            <a:off x="2426197" y="406365"/>
            <a:ext cx="11425237" cy="461665"/>
          </a:xfrm>
          <a:noFill/>
        </p:spPr>
        <p:txBody>
          <a:bodyPr wrap="square" rtlCol="0">
            <a:spAutoFit/>
          </a:bodyPr>
          <a:lstStyle/>
          <a:p>
            <a:r>
              <a:rPr lang="en-GB" dirty="0"/>
              <a:t>Bassetlaw Place Plan 2023/4</a:t>
            </a:r>
          </a:p>
        </p:txBody>
      </p:sp>
      <p:sp>
        <p:nvSpPr>
          <p:cNvPr id="69" name="Arrow: Right 68">
            <a:extLst>
              <a:ext uri="{FF2B5EF4-FFF2-40B4-BE49-F238E27FC236}">
                <a16:creationId xmlns:a16="http://schemas.microsoft.com/office/drawing/2014/main" id="{8333A645-FFA4-4C87-B0C5-7EC7AA2B7A98}"/>
              </a:ext>
            </a:extLst>
          </p:cNvPr>
          <p:cNvSpPr/>
          <p:nvPr/>
        </p:nvSpPr>
        <p:spPr>
          <a:xfrm>
            <a:off x="579588" y="3963155"/>
            <a:ext cx="323921" cy="360040"/>
          </a:xfrm>
          <a:prstGeom prst="rightArrow">
            <a:avLst/>
          </a:prstGeom>
          <a:solidFill>
            <a:srgbClr val="7030A0"/>
          </a:solidFill>
          <a:ln w="44450" cap="flat">
            <a:solidFill>
              <a:srgbClr val="7030A0"/>
            </a:solidFill>
            <a:prstDash val="solid"/>
            <a:miter lim="800000"/>
          </a:ln>
          <a:effectLst/>
          <a:scene3d>
            <a:camera prst="orthographicFront"/>
            <a:lightRig rig="threePt" dir="t"/>
          </a:scene3d>
          <a:sp3d>
            <a:bevel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j-lt"/>
              <a:ea typeface="+mj-ea"/>
              <a:cs typeface="+mj-cs"/>
              <a:sym typeface="Calibri"/>
            </a:endParaRPr>
          </a:p>
        </p:txBody>
      </p:sp>
      <p:sp>
        <p:nvSpPr>
          <p:cNvPr id="71" name="Rectangle: Rounded Corners 70">
            <a:extLst>
              <a:ext uri="{FF2B5EF4-FFF2-40B4-BE49-F238E27FC236}">
                <a16:creationId xmlns:a16="http://schemas.microsoft.com/office/drawing/2014/main" id="{F10F12CF-E474-401F-9FE6-DE15B4C5269C}"/>
              </a:ext>
            </a:extLst>
          </p:cNvPr>
          <p:cNvSpPr/>
          <p:nvPr/>
        </p:nvSpPr>
        <p:spPr>
          <a:xfrm>
            <a:off x="941038" y="1608329"/>
            <a:ext cx="8337998" cy="4621646"/>
          </a:xfrm>
          <a:prstGeom prst="roundRect">
            <a:avLst/>
          </a:prstGeom>
          <a:noFill/>
          <a:ln w="28575" cap="flat">
            <a:solidFill>
              <a:srgbClr val="0070C0"/>
            </a:solidFill>
            <a:prstDash val="sysDot"/>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dirty="0">
              <a:ln>
                <a:noFill/>
              </a:ln>
              <a:solidFill>
                <a:srgbClr val="000000"/>
              </a:solidFill>
              <a:effectLst/>
              <a:uFillTx/>
              <a:latin typeface="+mj-lt"/>
              <a:ea typeface="+mj-ea"/>
              <a:cs typeface="+mj-cs"/>
              <a:sym typeface="Calibri"/>
            </a:endParaRPr>
          </a:p>
        </p:txBody>
      </p:sp>
      <p:sp>
        <p:nvSpPr>
          <p:cNvPr id="16" name="Rectangle: Rounded Corners 15">
            <a:extLst>
              <a:ext uri="{FF2B5EF4-FFF2-40B4-BE49-F238E27FC236}">
                <a16:creationId xmlns:a16="http://schemas.microsoft.com/office/drawing/2014/main" id="{72983369-C489-4A1B-927C-482F4B5770E1}"/>
              </a:ext>
            </a:extLst>
          </p:cNvPr>
          <p:cNvSpPr/>
          <p:nvPr/>
        </p:nvSpPr>
        <p:spPr>
          <a:xfrm rot="16200000">
            <a:off x="-1884088" y="4047429"/>
            <a:ext cx="4527002" cy="357542"/>
          </a:xfrm>
          <a:prstGeom prst="roundRect">
            <a:avLst/>
          </a:prstGeom>
          <a:solidFill>
            <a:srgbClr val="7030A0"/>
          </a:solidFill>
          <a:ln w="47625">
            <a:solidFill>
              <a:srgbClr val="7030A0"/>
            </a:solidFill>
          </a:ln>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45719" tIns="45719" rIns="45719" bIns="45719" numCol="1" spcCol="38100" rtlCol="0" anchor="ctr">
            <a:spAutoFit/>
          </a:bodyPr>
          <a:lstStyle/>
          <a:p>
            <a:pPr marL="0" indent="0" algn="ctr">
              <a:spcBef>
                <a:spcPts val="300"/>
              </a:spcBef>
              <a:spcAft>
                <a:spcPts val="300"/>
              </a:spcAft>
              <a:buClr>
                <a:schemeClr val="accent1"/>
              </a:buClr>
              <a:buSzPct val="120000"/>
              <a:buFont typeface="Arial" panose="020B0604020202020204" pitchFamily="34" charset="0"/>
              <a:buNone/>
            </a:pPr>
            <a:r>
              <a:rPr lang="en-GB" sz="1000" b="1" dirty="0">
                <a:solidFill>
                  <a:schemeClr val="bg1"/>
                </a:solidFill>
                <a:latin typeface="Arial" panose="020B0604020202020204" pitchFamily="34" charset="0"/>
                <a:cs typeface="Arial" panose="020B0604020202020204" pitchFamily="34" charset="0"/>
              </a:rPr>
              <a:t>LIVING WELL</a:t>
            </a:r>
          </a:p>
        </p:txBody>
      </p:sp>
      <p:sp>
        <p:nvSpPr>
          <p:cNvPr id="14" name="TextBox 13">
            <a:extLst>
              <a:ext uri="{FF2B5EF4-FFF2-40B4-BE49-F238E27FC236}">
                <a16:creationId xmlns:a16="http://schemas.microsoft.com/office/drawing/2014/main" id="{3D5996D8-9195-4AE7-AE3E-9927C6A746D4}"/>
              </a:ext>
            </a:extLst>
          </p:cNvPr>
          <p:cNvSpPr txBox="1"/>
          <p:nvPr/>
        </p:nvSpPr>
        <p:spPr>
          <a:xfrm>
            <a:off x="1066954" y="1718549"/>
            <a:ext cx="7945370" cy="440120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342900" indent="-342900">
              <a:buFont typeface="Arial" panose="020B0604020202020204" pitchFamily="34" charset="0"/>
              <a:buChar char="•"/>
              <a:tabLst>
                <a:tab pos="457200" algn="l"/>
              </a:tabLst>
            </a:pPr>
            <a:r>
              <a:rPr lang="en-GB" sz="1400" dirty="0">
                <a:solidFill>
                  <a:srgbClr val="000000"/>
                </a:solidFill>
                <a:effectLst/>
                <a:ea typeface="Calibri" panose="020F0502020204030204" pitchFamily="34" charset="0"/>
                <a:cs typeface="Times New Roman" panose="02020603050405020304" pitchFamily="18" charset="0"/>
              </a:rPr>
              <a:t>Develop monitoring standards across partnerships, supporting to identify target population and improve outcomes </a:t>
            </a:r>
          </a:p>
          <a:p>
            <a:pPr lvl="0">
              <a:tabLst>
                <a:tab pos="457200" algn="l"/>
              </a:tabLst>
            </a:pPr>
            <a:endParaRPr lang="en-GB" sz="1400" dirty="0">
              <a:solidFill>
                <a:srgbClr val="000000"/>
              </a:solidFill>
              <a:effectLst/>
              <a:ea typeface="Calibri" panose="020F0502020204030204" pitchFamily="34" charset="0"/>
              <a:cs typeface="Times New Roman" panose="02020603050405020304" pitchFamily="18" charset="0"/>
            </a:endParaRPr>
          </a:p>
          <a:p>
            <a:pPr marL="342900" lvl="0" indent="-342900">
              <a:buFont typeface="Arial" panose="020B0604020202020204" pitchFamily="34" charset="0"/>
              <a:buChar char="•"/>
              <a:tabLst>
                <a:tab pos="457200" algn="l"/>
              </a:tabLst>
            </a:pPr>
            <a:r>
              <a:rPr lang="en-GB" sz="1400" dirty="0">
                <a:solidFill>
                  <a:srgbClr val="000000"/>
                </a:solidFill>
                <a:effectLst/>
                <a:ea typeface="Calibri" panose="020F0502020204030204" pitchFamily="34" charset="0"/>
                <a:cs typeface="Times New Roman" panose="02020603050405020304" pitchFamily="18" charset="0"/>
              </a:rPr>
              <a:t>Ethnic Minority Group focused initiatives e.g. Eastern European and Hong Kong nationals community events  </a:t>
            </a:r>
          </a:p>
          <a:p>
            <a:pPr marL="342900" lvl="0" indent="-342900">
              <a:buFont typeface="Arial" panose="020B0604020202020204" pitchFamily="34" charset="0"/>
              <a:buChar char="•"/>
              <a:tabLst>
                <a:tab pos="457200" algn="l"/>
              </a:tabLst>
            </a:pPr>
            <a:endParaRPr lang="en-GB" sz="1400" dirty="0">
              <a:solidFill>
                <a:srgbClr val="000000"/>
              </a:solidFill>
              <a:effectLst/>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tabLst>
                <a:tab pos="457200" algn="l"/>
              </a:tabLst>
            </a:pPr>
            <a:r>
              <a:rPr lang="en-GB" sz="1400" dirty="0">
                <a:solidFill>
                  <a:srgbClr val="000000"/>
                </a:solidFill>
                <a:effectLst/>
                <a:ea typeface="Calibri" panose="020F0502020204030204" pitchFamily="34" charset="0"/>
                <a:cs typeface="Times New Roman" panose="02020603050405020304" pitchFamily="18" charset="0"/>
              </a:rPr>
              <a:t>Awareness and information campaigns focused on cancer and screening </a:t>
            </a:r>
          </a:p>
          <a:p>
            <a:pPr lvl="0">
              <a:tabLst>
                <a:tab pos="457200" algn="l"/>
              </a:tabLst>
            </a:pPr>
            <a:endParaRPr lang="en-GB" sz="1400" dirty="0">
              <a:solidFill>
                <a:srgbClr val="000000"/>
              </a:solidFill>
              <a:effectLst/>
              <a:ea typeface="Calibri" panose="020F0502020204030204" pitchFamily="34" charset="0"/>
              <a:cs typeface="Times New Roman" panose="02020603050405020304" pitchFamily="18" charset="0"/>
            </a:endParaRPr>
          </a:p>
          <a:p>
            <a:pPr marL="342900" lvl="0" indent="-342900">
              <a:buFont typeface="Arial" panose="020B0604020202020204" pitchFamily="34" charset="0"/>
              <a:buChar char="•"/>
              <a:tabLst>
                <a:tab pos="457200" algn="l"/>
              </a:tabLst>
            </a:pPr>
            <a:r>
              <a:rPr lang="en-GB" sz="1400" dirty="0">
                <a:solidFill>
                  <a:srgbClr val="000000"/>
                </a:solidFill>
                <a:effectLst/>
                <a:ea typeface="Calibri" panose="020F0502020204030204" pitchFamily="34" charset="0"/>
                <a:cs typeface="Times New Roman" panose="02020603050405020304" pitchFamily="18" charset="0"/>
              </a:rPr>
              <a:t>Development of Integrated Neighbourhood Teams and Strengths based asset mapping of current LTC pathways   </a:t>
            </a:r>
          </a:p>
          <a:p>
            <a:pPr lvl="0">
              <a:tabLst>
                <a:tab pos="457200" algn="l"/>
              </a:tabLst>
            </a:pPr>
            <a:endParaRPr lang="en-GB" sz="1400" dirty="0">
              <a:solidFill>
                <a:srgbClr val="000000"/>
              </a:solidFill>
              <a:effectLst/>
              <a:ea typeface="Calibri" panose="020F0502020204030204" pitchFamily="34" charset="0"/>
              <a:cs typeface="Times New Roman" panose="02020603050405020304" pitchFamily="18" charset="0"/>
            </a:endParaRPr>
          </a:p>
          <a:p>
            <a:pPr marL="342900" lvl="0" indent="-342900">
              <a:buFont typeface="Arial" panose="020B0604020202020204" pitchFamily="34" charset="0"/>
              <a:buChar char="•"/>
              <a:tabLst>
                <a:tab pos="457200" algn="l"/>
              </a:tabLst>
            </a:pPr>
            <a:r>
              <a:rPr lang="en-GB" sz="1400" dirty="0">
                <a:solidFill>
                  <a:srgbClr val="000000"/>
                </a:solidFill>
                <a:effectLst/>
                <a:ea typeface="Calibri" panose="020F0502020204030204" pitchFamily="34" charset="0"/>
                <a:cs typeface="Times New Roman" panose="02020603050405020304" pitchFamily="18" charset="0"/>
              </a:rPr>
              <a:t>Cost of living partner initiatives e.g. Food Hubs and warm spaces  </a:t>
            </a:r>
          </a:p>
          <a:p>
            <a:pPr lvl="0">
              <a:tabLst>
                <a:tab pos="457200" algn="l"/>
              </a:tabLst>
            </a:pPr>
            <a:endParaRPr lang="en-GB" sz="1400" dirty="0">
              <a:solidFill>
                <a:srgbClr val="000000"/>
              </a:solidFill>
              <a:effectLst/>
              <a:ea typeface="Calibri" panose="020F0502020204030204" pitchFamily="34" charset="0"/>
              <a:cs typeface="Times New Roman" panose="02020603050405020304" pitchFamily="18" charset="0"/>
            </a:endParaRPr>
          </a:p>
          <a:p>
            <a:pPr marL="342900" lvl="0" indent="-342900">
              <a:buFont typeface="Arial" panose="020B0604020202020204" pitchFamily="34" charset="0"/>
              <a:buChar char="•"/>
              <a:tabLst>
                <a:tab pos="457200" algn="l"/>
              </a:tabLst>
            </a:pPr>
            <a:r>
              <a:rPr lang="en-GB" sz="1400" dirty="0">
                <a:solidFill>
                  <a:srgbClr val="000000"/>
                </a:solidFill>
                <a:effectLst/>
                <a:ea typeface="Calibri" panose="020F0502020204030204" pitchFamily="34" charset="0"/>
                <a:cs typeface="Times New Roman" panose="02020603050405020304" pitchFamily="18" charset="0"/>
              </a:rPr>
              <a:t>Development of functional role of Community Ward Coordinator using existing PCN resources </a:t>
            </a:r>
          </a:p>
          <a:p>
            <a:pPr lvl="0">
              <a:tabLst>
                <a:tab pos="457200" algn="l"/>
              </a:tabLst>
            </a:pPr>
            <a:endParaRPr lang="en-GB" sz="1400" dirty="0">
              <a:solidFill>
                <a:srgbClr val="000000"/>
              </a:solidFill>
              <a:effectLst/>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tabLst>
                <a:tab pos="457200" algn="l"/>
              </a:tabLst>
            </a:pPr>
            <a:r>
              <a:rPr lang="en-GB" sz="1400" dirty="0">
                <a:solidFill>
                  <a:srgbClr val="000000"/>
                </a:solidFill>
                <a:effectLst/>
                <a:ea typeface="Calibri" panose="020F0502020204030204" pitchFamily="34" charset="0"/>
                <a:cs typeface="Times New Roman" panose="02020603050405020304" pitchFamily="18" charset="0"/>
              </a:rPr>
              <a:t>Bassetlaw Adult Mental Health Alliance &amp; Suicide Prevention Action Plan produced for in-year </a:t>
            </a:r>
            <a:r>
              <a:rPr lang="en-GB" sz="1400" dirty="0">
                <a:latin typeface="Calibri" panose="020F0502020204030204" pitchFamily="34" charset="0"/>
                <a:cs typeface="Calibri" panose="020F0502020204030204" pitchFamily="34" charset="0"/>
              </a:rPr>
              <a:t>initiatives</a:t>
            </a:r>
            <a:r>
              <a:rPr lang="en-GB" sz="1400" dirty="0">
                <a:solidFill>
                  <a:srgbClr val="000000"/>
                </a:solidFill>
                <a:effectLst/>
                <a:ea typeface="Calibri" panose="020F0502020204030204" pitchFamily="34" charset="0"/>
                <a:cs typeface="Times New Roman" panose="02020603050405020304" pitchFamily="18" charset="0"/>
              </a:rPr>
              <a:t> </a:t>
            </a:r>
          </a:p>
          <a:p>
            <a:pPr marL="342900" lvl="0" indent="-342900">
              <a:buFont typeface="Arial" panose="020B0604020202020204" pitchFamily="34" charset="0"/>
              <a:buChar char="•"/>
              <a:tabLst>
                <a:tab pos="457200" algn="l"/>
              </a:tabLst>
            </a:pPr>
            <a:r>
              <a:rPr lang="en-GB" sz="1400" dirty="0">
                <a:solidFill>
                  <a:srgbClr val="000000"/>
                </a:solidFill>
                <a:effectLst/>
                <a:ea typeface="Calibri" panose="020F0502020204030204" pitchFamily="34" charset="0"/>
                <a:cs typeface="Times New Roman" panose="02020603050405020304" pitchFamily="18" charset="0"/>
              </a:rPr>
              <a:t>Stop Smoking Programme initiatives and campaigns</a:t>
            </a:r>
          </a:p>
          <a:p>
            <a:pPr lvl="0">
              <a:tabLst>
                <a:tab pos="457200" algn="l"/>
              </a:tabLst>
            </a:pPr>
            <a:endParaRPr lang="en-GB" sz="1400" dirty="0">
              <a:solidFill>
                <a:srgbClr val="000000"/>
              </a:solidFill>
              <a:effectLst/>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tabLst>
                <a:tab pos="457200" algn="l"/>
              </a:tabLst>
            </a:pPr>
            <a:r>
              <a:rPr lang="en-GB"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PCN based Health Improvement Team supporting MH needs assessment and interventions</a:t>
            </a:r>
          </a:p>
        </p:txBody>
      </p:sp>
      <p:sp>
        <p:nvSpPr>
          <p:cNvPr id="15" name="Rectangle: Rounded Corners 14">
            <a:extLst>
              <a:ext uri="{FF2B5EF4-FFF2-40B4-BE49-F238E27FC236}">
                <a16:creationId xmlns:a16="http://schemas.microsoft.com/office/drawing/2014/main" id="{D0897333-FD67-40BD-AFC9-6704FAA7E5B2}"/>
              </a:ext>
            </a:extLst>
          </p:cNvPr>
          <p:cNvSpPr/>
          <p:nvPr/>
        </p:nvSpPr>
        <p:spPr>
          <a:xfrm rot="16200000">
            <a:off x="7269087" y="3965159"/>
            <a:ext cx="4527002" cy="357542"/>
          </a:xfrm>
          <a:prstGeom prst="roundRect">
            <a:avLst/>
          </a:prstGeom>
          <a:solidFill>
            <a:srgbClr val="7030A0"/>
          </a:solidFill>
          <a:ln w="47625">
            <a:solidFill>
              <a:srgbClr val="7030A0"/>
            </a:solidFill>
          </a:ln>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45719" tIns="45719" rIns="45719" bIns="45719" numCol="1" spcCol="38100" rtlCol="0" anchor="ctr">
            <a:spAutoFit/>
          </a:bodyPr>
          <a:lstStyle/>
          <a:p>
            <a:pPr algn="ctr">
              <a:spcBef>
                <a:spcPts val="300"/>
              </a:spcBef>
              <a:spcAft>
                <a:spcPts val="300"/>
              </a:spcAft>
              <a:buClr>
                <a:schemeClr val="accent1"/>
              </a:buClr>
              <a:buSzPct val="120000"/>
            </a:pPr>
            <a:r>
              <a:rPr lang="en-US" sz="1000" b="1" spc="-55" dirty="0">
                <a:solidFill>
                  <a:schemeClr val="bg1"/>
                </a:solidFill>
                <a:latin typeface="Arial" panose="020B0604020202020204" pitchFamily="34" charset="0"/>
                <a:cs typeface="Arial" panose="020B0604020202020204" pitchFamily="34" charset="0"/>
              </a:rPr>
              <a:t>KEY SUCCESS MEASURES</a:t>
            </a:r>
          </a:p>
        </p:txBody>
      </p:sp>
      <p:sp>
        <p:nvSpPr>
          <p:cNvPr id="17" name="Rectangle: Rounded Corners 16">
            <a:extLst>
              <a:ext uri="{FF2B5EF4-FFF2-40B4-BE49-F238E27FC236}">
                <a16:creationId xmlns:a16="http://schemas.microsoft.com/office/drawing/2014/main" id="{B2712218-6515-47E8-B7CE-38AC3DE0C388}"/>
              </a:ext>
            </a:extLst>
          </p:cNvPr>
          <p:cNvSpPr/>
          <p:nvPr/>
        </p:nvSpPr>
        <p:spPr>
          <a:xfrm>
            <a:off x="890275" y="6344980"/>
            <a:ext cx="793187" cy="289439"/>
          </a:xfrm>
          <a:prstGeom prst="roundRect">
            <a:avLst/>
          </a:prstGeom>
          <a:solidFill>
            <a:srgbClr val="FFC000"/>
          </a:solidFill>
          <a:ln w="12700" cap="flat">
            <a:solidFill>
              <a:srgbClr val="FFC000"/>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0" hangingPunct="0">
              <a:lnSpc>
                <a:spcPct val="100000"/>
              </a:lnSpc>
              <a:spcBef>
                <a:spcPts val="0"/>
              </a:spcBef>
              <a:spcAft>
                <a:spcPts val="0"/>
              </a:spcAft>
              <a:buClrTx/>
              <a:buSzTx/>
              <a:buFontTx/>
              <a:buNone/>
              <a:tabLst/>
            </a:pPr>
            <a:r>
              <a:rPr kumimoji="0" lang="en-GB" sz="1100" b="0" i="0" u="none" strike="noStrike" cap="none" spc="0" normalizeH="0" baseline="0" dirty="0">
                <a:ln>
                  <a:noFill/>
                </a:ln>
                <a:solidFill>
                  <a:srgbClr val="000000"/>
                </a:solidFill>
                <a:effectLst/>
                <a:uFillTx/>
                <a:latin typeface="+mj-lt"/>
                <a:ea typeface="+mj-ea"/>
                <a:cs typeface="+mj-cs"/>
                <a:sym typeface="Calibri"/>
              </a:rPr>
              <a:t>Core 20+ 5 </a:t>
            </a:r>
          </a:p>
        </p:txBody>
      </p:sp>
      <p:sp>
        <p:nvSpPr>
          <p:cNvPr id="18" name="Rectangle: Rounded Corners 17">
            <a:extLst>
              <a:ext uri="{FF2B5EF4-FFF2-40B4-BE49-F238E27FC236}">
                <a16:creationId xmlns:a16="http://schemas.microsoft.com/office/drawing/2014/main" id="{AE159225-11A4-4224-B64A-27C7F34F6901}"/>
              </a:ext>
            </a:extLst>
          </p:cNvPr>
          <p:cNvSpPr/>
          <p:nvPr/>
        </p:nvSpPr>
        <p:spPr>
          <a:xfrm>
            <a:off x="1729030" y="6344980"/>
            <a:ext cx="1091002" cy="289439"/>
          </a:xfrm>
          <a:prstGeom prst="roundRect">
            <a:avLst/>
          </a:prstGeom>
          <a:solidFill>
            <a:schemeClr val="accent4"/>
          </a:solidFill>
          <a:ln w="12700" cap="flat">
            <a:solidFill>
              <a:schemeClr val="accent4"/>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algn="ctr" defTabSz="457200"/>
            <a:r>
              <a:rPr kumimoji="0" lang="en-GB" sz="1100" b="0" i="0" u="none" strike="noStrike" cap="none" spc="0" normalizeH="0" baseline="0" dirty="0">
                <a:ln>
                  <a:noFill/>
                </a:ln>
                <a:solidFill>
                  <a:srgbClr val="000000"/>
                </a:solidFill>
                <a:effectLst/>
                <a:uFillTx/>
                <a:latin typeface="+mj-lt"/>
                <a:ea typeface="+mj-ea"/>
                <a:cs typeface="+mj-cs"/>
                <a:sym typeface="Calibri"/>
              </a:rPr>
              <a:t> H&amp;WB Strategy</a:t>
            </a:r>
          </a:p>
        </p:txBody>
      </p:sp>
      <p:sp>
        <p:nvSpPr>
          <p:cNvPr id="19" name="Rectangle: Rounded Corners 18">
            <a:extLst>
              <a:ext uri="{FF2B5EF4-FFF2-40B4-BE49-F238E27FC236}">
                <a16:creationId xmlns:a16="http://schemas.microsoft.com/office/drawing/2014/main" id="{2F769059-81D8-4CB2-9185-B45058B5CA9A}"/>
              </a:ext>
            </a:extLst>
          </p:cNvPr>
          <p:cNvSpPr/>
          <p:nvPr/>
        </p:nvSpPr>
        <p:spPr>
          <a:xfrm>
            <a:off x="2844415" y="6358205"/>
            <a:ext cx="899444" cy="289439"/>
          </a:xfrm>
          <a:prstGeom prst="roundRect">
            <a:avLst/>
          </a:prstGeom>
          <a:solidFill>
            <a:schemeClr val="accent3">
              <a:lumMod val="60000"/>
              <a:lumOff val="40000"/>
            </a:schemeClr>
          </a:solidFill>
          <a:ln w="12700" cap="flat">
            <a:solidFill>
              <a:schemeClr val="accent3">
                <a:lumMod val="60000"/>
                <a:lumOff val="40000"/>
              </a:schemeClr>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algn="ctr" defTabSz="457200"/>
            <a:r>
              <a:rPr lang="en-GB" sz="1100" dirty="0"/>
              <a:t>ICP Strategy</a:t>
            </a:r>
          </a:p>
        </p:txBody>
      </p:sp>
      <p:sp>
        <p:nvSpPr>
          <p:cNvPr id="20" name="Rectangle: Rounded Corners 19">
            <a:extLst>
              <a:ext uri="{FF2B5EF4-FFF2-40B4-BE49-F238E27FC236}">
                <a16:creationId xmlns:a16="http://schemas.microsoft.com/office/drawing/2014/main" id="{D2BDD27F-F5E6-498A-AC57-B6F55E9AA8BE}"/>
              </a:ext>
            </a:extLst>
          </p:cNvPr>
          <p:cNvSpPr/>
          <p:nvPr/>
        </p:nvSpPr>
        <p:spPr>
          <a:xfrm>
            <a:off x="3788382" y="6344980"/>
            <a:ext cx="1172917" cy="289439"/>
          </a:xfrm>
          <a:prstGeom prst="roundRect">
            <a:avLst/>
          </a:prstGeom>
          <a:solidFill>
            <a:schemeClr val="tx2">
              <a:lumMod val="60000"/>
              <a:lumOff val="40000"/>
            </a:schemeClr>
          </a:solidFill>
          <a:ln w="12700" cap="flat">
            <a:solidFill>
              <a:schemeClr val="tx2">
                <a:lumMod val="60000"/>
                <a:lumOff val="40000"/>
              </a:schemeClr>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defTabSz="457200" rtl="0" fontAlgn="auto" latinLnBrk="0" hangingPunct="0">
              <a:lnSpc>
                <a:spcPct val="100000"/>
              </a:lnSpc>
              <a:spcBef>
                <a:spcPts val="0"/>
              </a:spcBef>
              <a:spcAft>
                <a:spcPts val="0"/>
              </a:spcAft>
              <a:buClrTx/>
              <a:buSzTx/>
              <a:buFontTx/>
              <a:buNone/>
              <a:tabLst/>
            </a:pPr>
            <a:r>
              <a:rPr lang="en-GB" sz="1100" dirty="0"/>
              <a:t>BDC Strategic plan</a:t>
            </a:r>
            <a:endParaRPr kumimoji="0" lang="en-GB" sz="1100" b="0" i="0" u="none" strike="noStrike" cap="none" spc="0" normalizeH="0" baseline="0" dirty="0">
              <a:ln>
                <a:noFill/>
              </a:ln>
              <a:solidFill>
                <a:srgbClr val="000000"/>
              </a:solidFill>
              <a:effectLst/>
              <a:uFillTx/>
              <a:latin typeface="+mj-lt"/>
              <a:ea typeface="+mj-ea"/>
              <a:cs typeface="+mj-cs"/>
              <a:sym typeface="Calibri"/>
            </a:endParaRPr>
          </a:p>
        </p:txBody>
      </p:sp>
      <p:sp>
        <p:nvSpPr>
          <p:cNvPr id="21" name="TextBox 20">
            <a:extLst>
              <a:ext uri="{FF2B5EF4-FFF2-40B4-BE49-F238E27FC236}">
                <a16:creationId xmlns:a16="http://schemas.microsoft.com/office/drawing/2014/main" id="{A7BACD1B-3241-4A6B-A2AF-C3385C792129}"/>
              </a:ext>
            </a:extLst>
          </p:cNvPr>
          <p:cNvSpPr txBox="1"/>
          <p:nvPr/>
        </p:nvSpPr>
        <p:spPr>
          <a:xfrm>
            <a:off x="5200562" y="6324398"/>
            <a:ext cx="4053927" cy="43088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457200" rtl="0" fontAlgn="auto" latinLnBrk="0" hangingPunct="0">
              <a:lnSpc>
                <a:spcPct val="100000"/>
              </a:lnSpc>
              <a:spcBef>
                <a:spcPts val="0"/>
              </a:spcBef>
              <a:spcAft>
                <a:spcPts val="0"/>
              </a:spcAft>
              <a:buClrTx/>
              <a:buSzTx/>
              <a:buFontTx/>
              <a:buNone/>
              <a:tabLst/>
            </a:pPr>
            <a:r>
              <a:rPr lang="en-GB" sz="1100" b="1" dirty="0"/>
              <a:t>Supported by c</a:t>
            </a:r>
            <a:r>
              <a:rPr kumimoji="0" lang="en-GB" sz="1100" b="1" i="0" u="none" strike="noStrike" cap="none" spc="0" normalizeH="0" baseline="0" dirty="0">
                <a:ln>
                  <a:noFill/>
                </a:ln>
                <a:solidFill>
                  <a:srgbClr val="000000"/>
                </a:solidFill>
                <a:effectLst/>
                <a:uFillTx/>
                <a:latin typeface="+mj-lt"/>
                <a:ea typeface="+mj-ea"/>
                <a:cs typeface="+mj-cs"/>
                <a:sym typeface="Calibri"/>
              </a:rPr>
              <a:t>ontributing </a:t>
            </a:r>
            <a:r>
              <a:rPr lang="en-GB" sz="1100" b="1" dirty="0"/>
              <a:t>work from across Bassetlaw</a:t>
            </a:r>
            <a:r>
              <a:rPr kumimoji="0" lang="en-GB" sz="1100" b="1" i="0" u="none" strike="noStrike" cap="none" spc="0" normalizeH="0" baseline="0" dirty="0">
                <a:ln>
                  <a:noFill/>
                </a:ln>
                <a:solidFill>
                  <a:srgbClr val="000000"/>
                </a:solidFill>
                <a:effectLst/>
                <a:uFillTx/>
                <a:latin typeface="+mj-lt"/>
                <a:ea typeface="+mj-ea"/>
                <a:cs typeface="+mj-cs"/>
                <a:sym typeface="Calibri"/>
              </a:rPr>
              <a:t> Partner organisations outside the formal Partnership arrangements.</a:t>
            </a:r>
          </a:p>
        </p:txBody>
      </p:sp>
      <p:sp>
        <p:nvSpPr>
          <p:cNvPr id="22" name="Rectangle: Rounded Corners 21">
            <a:extLst>
              <a:ext uri="{FF2B5EF4-FFF2-40B4-BE49-F238E27FC236}">
                <a16:creationId xmlns:a16="http://schemas.microsoft.com/office/drawing/2014/main" id="{7AE103B1-6810-4890-B34F-89E8CDF50CCC}"/>
              </a:ext>
            </a:extLst>
          </p:cNvPr>
          <p:cNvSpPr/>
          <p:nvPr/>
        </p:nvSpPr>
        <p:spPr>
          <a:xfrm>
            <a:off x="10144381" y="3716018"/>
            <a:ext cx="1924769" cy="527802"/>
          </a:xfrm>
          <a:prstGeom prst="roundRect">
            <a:avLst/>
          </a:prstGeom>
          <a:ln w="47625">
            <a:solidFill>
              <a:srgbClr val="7030A0"/>
            </a:solidFill>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45719" tIns="45719" rIns="45719" bIns="45719" numCol="1" spcCol="38100" rtlCol="0" anchor="ctr">
            <a:spAutoFit/>
          </a:bodyPr>
          <a:lstStyle/>
          <a:p>
            <a:pPr algn="l">
              <a:spcBef>
                <a:spcPts val="300"/>
              </a:spcBef>
              <a:spcAft>
                <a:spcPts val="300"/>
              </a:spcAft>
              <a:buClr>
                <a:schemeClr val="accent1"/>
              </a:buClr>
              <a:buSzPct val="120000"/>
            </a:pPr>
            <a:r>
              <a:rPr lang="en-GB" sz="1000" dirty="0">
                <a:solidFill>
                  <a:schemeClr val="tx1"/>
                </a:solidFill>
                <a:effectLst/>
                <a:latin typeface="Arial" panose="020B0604020202020204" pitchFamily="34" charset="0"/>
                <a:ea typeface="Calibri" panose="020F0502020204030204" pitchFamily="34" charset="0"/>
                <a:cs typeface="Arial" panose="020B0604020202020204" pitchFamily="34" charset="0"/>
              </a:rPr>
              <a:t>10% increase in referrals into stop smoking services</a:t>
            </a:r>
            <a:endParaRPr lang="en-GB" sz="1000" dirty="0">
              <a:solidFill>
                <a:schemeClr val="tx1"/>
              </a:solidFill>
              <a:highlight>
                <a:srgbClr val="FFFF00"/>
              </a:highlight>
              <a:latin typeface="Arial" panose="020B0604020202020204" pitchFamily="34" charset="0"/>
              <a:cs typeface="Arial" panose="020B0604020202020204" pitchFamily="34" charset="0"/>
            </a:endParaRPr>
          </a:p>
        </p:txBody>
      </p:sp>
      <p:sp>
        <p:nvSpPr>
          <p:cNvPr id="23" name="Rectangle: Rounded Corners 22">
            <a:extLst>
              <a:ext uri="{FF2B5EF4-FFF2-40B4-BE49-F238E27FC236}">
                <a16:creationId xmlns:a16="http://schemas.microsoft.com/office/drawing/2014/main" id="{D4AF2BA8-5440-470E-B139-E1BFC302FD9F}"/>
              </a:ext>
            </a:extLst>
          </p:cNvPr>
          <p:cNvSpPr/>
          <p:nvPr/>
        </p:nvSpPr>
        <p:spPr>
          <a:xfrm>
            <a:off x="10136224" y="1530953"/>
            <a:ext cx="1941234" cy="698061"/>
          </a:xfrm>
          <a:prstGeom prst="roundRect">
            <a:avLst/>
          </a:prstGeom>
          <a:ln w="47625">
            <a:solidFill>
              <a:srgbClr val="7030A0"/>
            </a:solidFill>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45719" tIns="45719" rIns="45719" bIns="45719" numCol="1" spcCol="38100" rtlCol="0" anchor="ctr">
            <a:spAutoFit/>
          </a:bodyPr>
          <a:lstStyle/>
          <a:p>
            <a:pPr>
              <a:spcBef>
                <a:spcPts val="300"/>
              </a:spcBef>
              <a:spcAft>
                <a:spcPts val="300"/>
              </a:spcAft>
              <a:buClr>
                <a:schemeClr val="accent1"/>
              </a:buClr>
              <a:buSzPct val="120000"/>
            </a:pPr>
            <a:r>
              <a:rPr lang="en-GB" sz="1000" dirty="0">
                <a:solidFill>
                  <a:schemeClr val="tx1"/>
                </a:solidFill>
                <a:effectLst/>
                <a:latin typeface="Arial" panose="020B0604020202020204" pitchFamily="34" charset="0"/>
                <a:ea typeface="Calibri" panose="020F0502020204030204" pitchFamily="34" charset="0"/>
                <a:cs typeface="Arial" panose="020B0604020202020204" pitchFamily="34" charset="0"/>
              </a:rPr>
              <a:t>10% increase in cancer screening uptake (baseline 2019-20)  </a:t>
            </a:r>
          </a:p>
        </p:txBody>
      </p:sp>
      <p:sp>
        <p:nvSpPr>
          <p:cNvPr id="24" name="Rectangle: Rounded Corners 23">
            <a:extLst>
              <a:ext uri="{FF2B5EF4-FFF2-40B4-BE49-F238E27FC236}">
                <a16:creationId xmlns:a16="http://schemas.microsoft.com/office/drawing/2014/main" id="{72A2C2E9-B51B-48A8-9911-DF6105FF513C}"/>
              </a:ext>
            </a:extLst>
          </p:cNvPr>
          <p:cNvSpPr/>
          <p:nvPr/>
        </p:nvSpPr>
        <p:spPr>
          <a:xfrm>
            <a:off x="10152689" y="5266963"/>
            <a:ext cx="1924769" cy="698061"/>
          </a:xfrm>
          <a:prstGeom prst="roundRect">
            <a:avLst/>
          </a:prstGeom>
          <a:ln w="47625">
            <a:solidFill>
              <a:srgbClr val="7030A0"/>
            </a:solidFill>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45719" tIns="45719" rIns="45719" bIns="45719" numCol="1" spcCol="38100" rtlCol="0" anchor="ctr">
            <a:spAutoFit/>
          </a:bodyPr>
          <a:lstStyle/>
          <a:p>
            <a:pPr marL="0" indent="0" algn="l">
              <a:spcBef>
                <a:spcPts val="300"/>
              </a:spcBef>
              <a:spcAft>
                <a:spcPts val="300"/>
              </a:spcAft>
              <a:buClr>
                <a:schemeClr val="accent1"/>
              </a:buClr>
              <a:buSzPct val="120000"/>
              <a:buFont typeface="Arial" panose="020B0604020202020204" pitchFamily="34" charset="0"/>
              <a:buNone/>
            </a:pPr>
            <a:r>
              <a:rPr lang="en-GB" sz="1000" dirty="0">
                <a:solidFill>
                  <a:schemeClr val="tx1"/>
                </a:solidFill>
                <a:effectLst/>
                <a:latin typeface="Arial" panose="020B0604020202020204" pitchFamily="34" charset="0"/>
                <a:ea typeface="Calibri" panose="020F0502020204030204" pitchFamily="34" charset="0"/>
                <a:cs typeface="Arial" panose="020B0604020202020204" pitchFamily="34" charset="0"/>
              </a:rPr>
              <a:t>15% increase in referrals into ABL weight management -10% increase from Primary Care </a:t>
            </a:r>
            <a:endParaRPr lang="en-GB" sz="1000" dirty="0">
              <a:solidFill>
                <a:schemeClr val="tx1"/>
              </a:solidFill>
              <a:latin typeface="Arial" panose="020B0604020202020204" pitchFamily="34" charset="0"/>
              <a:cs typeface="Arial" panose="020B0604020202020204" pitchFamily="34" charset="0"/>
            </a:endParaRPr>
          </a:p>
        </p:txBody>
      </p:sp>
      <p:sp>
        <p:nvSpPr>
          <p:cNvPr id="25" name="Rectangle: Rounded Corners 24">
            <a:extLst>
              <a:ext uri="{FF2B5EF4-FFF2-40B4-BE49-F238E27FC236}">
                <a16:creationId xmlns:a16="http://schemas.microsoft.com/office/drawing/2014/main" id="{35696E99-9884-47C6-A66F-A5554E222BE8}"/>
              </a:ext>
            </a:extLst>
          </p:cNvPr>
          <p:cNvSpPr/>
          <p:nvPr/>
        </p:nvSpPr>
        <p:spPr>
          <a:xfrm>
            <a:off x="10152689" y="4322630"/>
            <a:ext cx="1924769" cy="868321"/>
          </a:xfrm>
          <a:prstGeom prst="roundRect">
            <a:avLst/>
          </a:prstGeom>
          <a:ln w="47625">
            <a:solidFill>
              <a:srgbClr val="7030A0"/>
            </a:solidFill>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45719" tIns="45719" rIns="45719" bIns="45719" numCol="1" spcCol="38100" rtlCol="0" anchor="ctr">
            <a:spAutoFit/>
          </a:bodyPr>
          <a:lstStyle/>
          <a:p>
            <a:pPr>
              <a:spcBef>
                <a:spcPts val="300"/>
              </a:spcBef>
              <a:spcAft>
                <a:spcPts val="300"/>
              </a:spcAft>
              <a:buClr>
                <a:schemeClr val="accent1"/>
              </a:buClr>
              <a:buSzPct val="120000"/>
            </a:pPr>
            <a:r>
              <a:rPr lang="en-GB" sz="1000" dirty="0">
                <a:solidFill>
                  <a:schemeClr val="tx1"/>
                </a:solidFill>
                <a:latin typeface="Arial" panose="020B0604020202020204" pitchFamily="34" charset="0"/>
                <a:cs typeface="Arial" panose="020B0604020202020204" pitchFamily="34" charset="0"/>
              </a:rPr>
              <a:t>80% of adults accessing VCSE commissioned  support demonstrate improved health and wellbeing</a:t>
            </a:r>
          </a:p>
        </p:txBody>
      </p:sp>
      <p:sp>
        <p:nvSpPr>
          <p:cNvPr id="60" name="Rectangle: Rounded Corners 59">
            <a:extLst>
              <a:ext uri="{FF2B5EF4-FFF2-40B4-BE49-F238E27FC236}">
                <a16:creationId xmlns:a16="http://schemas.microsoft.com/office/drawing/2014/main" id="{C9B45BFA-446B-44CB-BF80-6C0E9BA77109}"/>
              </a:ext>
            </a:extLst>
          </p:cNvPr>
          <p:cNvSpPr/>
          <p:nvPr/>
        </p:nvSpPr>
        <p:spPr>
          <a:xfrm>
            <a:off x="2303882" y="3746461"/>
            <a:ext cx="226315" cy="135147"/>
          </a:xfrm>
          <a:prstGeom prst="roundRect">
            <a:avLst/>
          </a:prstGeom>
          <a:solidFill>
            <a:schemeClr val="accent3">
              <a:lumMod val="60000"/>
              <a:lumOff val="40000"/>
            </a:schemeClr>
          </a:solidFill>
          <a:ln w="12700" cap="flat">
            <a:solidFill>
              <a:schemeClr val="accent3">
                <a:lumMod val="60000"/>
                <a:lumOff val="40000"/>
              </a:schemeClr>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j-lt"/>
              <a:ea typeface="+mj-ea"/>
              <a:cs typeface="+mj-cs"/>
              <a:sym typeface="Calibri"/>
            </a:endParaRPr>
          </a:p>
        </p:txBody>
      </p:sp>
      <p:sp>
        <p:nvSpPr>
          <p:cNvPr id="73" name="Rectangle: Rounded Corners 72">
            <a:extLst>
              <a:ext uri="{FF2B5EF4-FFF2-40B4-BE49-F238E27FC236}">
                <a16:creationId xmlns:a16="http://schemas.microsoft.com/office/drawing/2014/main" id="{C741E424-119A-4DB0-9085-DAB7BE48C7B2}"/>
              </a:ext>
            </a:extLst>
          </p:cNvPr>
          <p:cNvSpPr/>
          <p:nvPr/>
        </p:nvSpPr>
        <p:spPr>
          <a:xfrm>
            <a:off x="5392098" y="5443109"/>
            <a:ext cx="226315" cy="135147"/>
          </a:xfrm>
          <a:prstGeom prst="roundRect">
            <a:avLst/>
          </a:prstGeom>
          <a:solidFill>
            <a:srgbClr val="FFC000"/>
          </a:solidFill>
          <a:ln w="12700" cap="flat">
            <a:solidFill>
              <a:srgbClr val="FFC000"/>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j-lt"/>
              <a:ea typeface="+mj-ea"/>
              <a:cs typeface="+mj-cs"/>
              <a:sym typeface="Calibri"/>
            </a:endParaRPr>
          </a:p>
        </p:txBody>
      </p:sp>
      <p:sp>
        <p:nvSpPr>
          <p:cNvPr id="74" name="Rectangle: Rounded Corners 73">
            <a:extLst>
              <a:ext uri="{FF2B5EF4-FFF2-40B4-BE49-F238E27FC236}">
                <a16:creationId xmlns:a16="http://schemas.microsoft.com/office/drawing/2014/main" id="{5B67870F-ACAD-40C9-8434-28E3BF10B5BB}"/>
              </a:ext>
            </a:extLst>
          </p:cNvPr>
          <p:cNvSpPr/>
          <p:nvPr/>
        </p:nvSpPr>
        <p:spPr>
          <a:xfrm>
            <a:off x="5657102" y="5445260"/>
            <a:ext cx="226315" cy="135147"/>
          </a:xfrm>
          <a:prstGeom prst="roundRect">
            <a:avLst/>
          </a:prstGeom>
          <a:solidFill>
            <a:schemeClr val="accent4"/>
          </a:solidFill>
          <a:ln w="12700" cap="flat">
            <a:solidFill>
              <a:schemeClr val="accent4"/>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j-lt"/>
              <a:ea typeface="+mj-ea"/>
              <a:cs typeface="+mj-cs"/>
              <a:sym typeface="Calibri"/>
            </a:endParaRPr>
          </a:p>
        </p:txBody>
      </p:sp>
      <p:sp>
        <p:nvSpPr>
          <p:cNvPr id="76" name="Rectangle: Rounded Corners 75">
            <a:extLst>
              <a:ext uri="{FF2B5EF4-FFF2-40B4-BE49-F238E27FC236}">
                <a16:creationId xmlns:a16="http://schemas.microsoft.com/office/drawing/2014/main" id="{3BE346CA-840A-419F-8A99-F11E630C82C4}"/>
              </a:ext>
            </a:extLst>
          </p:cNvPr>
          <p:cNvSpPr/>
          <p:nvPr/>
        </p:nvSpPr>
        <p:spPr>
          <a:xfrm>
            <a:off x="5956893" y="5440028"/>
            <a:ext cx="226315" cy="135147"/>
          </a:xfrm>
          <a:prstGeom prst="roundRect">
            <a:avLst/>
          </a:prstGeom>
          <a:solidFill>
            <a:schemeClr val="tx2">
              <a:lumMod val="60000"/>
              <a:lumOff val="40000"/>
            </a:schemeClr>
          </a:solidFill>
          <a:ln w="12700" cap="flat">
            <a:solidFill>
              <a:schemeClr val="tx2">
                <a:lumMod val="60000"/>
                <a:lumOff val="40000"/>
              </a:schemeClr>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j-lt"/>
              <a:ea typeface="+mj-ea"/>
              <a:cs typeface="+mj-cs"/>
              <a:sym typeface="Calibri"/>
            </a:endParaRPr>
          </a:p>
        </p:txBody>
      </p:sp>
      <p:sp>
        <p:nvSpPr>
          <p:cNvPr id="78" name="Rectangle: Rounded Corners 77">
            <a:extLst>
              <a:ext uri="{FF2B5EF4-FFF2-40B4-BE49-F238E27FC236}">
                <a16:creationId xmlns:a16="http://schemas.microsoft.com/office/drawing/2014/main" id="{E0D26E49-389D-46F1-B62F-275A7EB5A716}"/>
              </a:ext>
            </a:extLst>
          </p:cNvPr>
          <p:cNvSpPr/>
          <p:nvPr/>
        </p:nvSpPr>
        <p:spPr>
          <a:xfrm>
            <a:off x="2977455" y="2056535"/>
            <a:ext cx="226315" cy="135147"/>
          </a:xfrm>
          <a:prstGeom prst="roundRect">
            <a:avLst/>
          </a:prstGeom>
          <a:solidFill>
            <a:srgbClr val="FFC000"/>
          </a:solidFill>
          <a:ln w="12700" cap="flat">
            <a:solidFill>
              <a:srgbClr val="FFC000"/>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j-lt"/>
              <a:ea typeface="+mj-ea"/>
              <a:cs typeface="+mj-cs"/>
              <a:sym typeface="Calibri"/>
            </a:endParaRPr>
          </a:p>
        </p:txBody>
      </p:sp>
      <p:sp>
        <p:nvSpPr>
          <p:cNvPr id="79" name="Rectangle: Rounded Corners 78">
            <a:extLst>
              <a:ext uri="{FF2B5EF4-FFF2-40B4-BE49-F238E27FC236}">
                <a16:creationId xmlns:a16="http://schemas.microsoft.com/office/drawing/2014/main" id="{8DDE14B4-E0AC-419A-B882-69FADBD035C4}"/>
              </a:ext>
            </a:extLst>
          </p:cNvPr>
          <p:cNvSpPr/>
          <p:nvPr/>
        </p:nvSpPr>
        <p:spPr>
          <a:xfrm>
            <a:off x="3246538" y="2056536"/>
            <a:ext cx="226315" cy="135147"/>
          </a:xfrm>
          <a:prstGeom prst="roundRect">
            <a:avLst/>
          </a:prstGeom>
          <a:solidFill>
            <a:schemeClr val="accent4"/>
          </a:solidFill>
          <a:ln w="12700" cap="flat">
            <a:solidFill>
              <a:schemeClr val="accent4"/>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j-lt"/>
              <a:ea typeface="+mj-ea"/>
              <a:cs typeface="+mj-cs"/>
              <a:sym typeface="Calibri"/>
            </a:endParaRPr>
          </a:p>
        </p:txBody>
      </p:sp>
      <p:sp>
        <p:nvSpPr>
          <p:cNvPr id="80" name="Rectangle: Rounded Corners 79">
            <a:extLst>
              <a:ext uri="{FF2B5EF4-FFF2-40B4-BE49-F238E27FC236}">
                <a16:creationId xmlns:a16="http://schemas.microsoft.com/office/drawing/2014/main" id="{9AF0B825-66AA-440E-B9BC-0FBD8DB3E65A}"/>
              </a:ext>
            </a:extLst>
          </p:cNvPr>
          <p:cNvSpPr/>
          <p:nvPr/>
        </p:nvSpPr>
        <p:spPr>
          <a:xfrm>
            <a:off x="3508370" y="2056534"/>
            <a:ext cx="226315" cy="135147"/>
          </a:xfrm>
          <a:prstGeom prst="roundRect">
            <a:avLst/>
          </a:prstGeom>
          <a:solidFill>
            <a:schemeClr val="accent3">
              <a:lumMod val="60000"/>
              <a:lumOff val="40000"/>
            </a:schemeClr>
          </a:solidFill>
          <a:ln w="12700" cap="flat">
            <a:solidFill>
              <a:schemeClr val="accent3">
                <a:lumMod val="60000"/>
                <a:lumOff val="40000"/>
              </a:schemeClr>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j-lt"/>
              <a:ea typeface="+mj-ea"/>
              <a:cs typeface="+mj-cs"/>
              <a:sym typeface="Calibri"/>
            </a:endParaRPr>
          </a:p>
        </p:txBody>
      </p:sp>
      <p:sp>
        <p:nvSpPr>
          <p:cNvPr id="81" name="Rectangle: Rounded Corners 80">
            <a:extLst>
              <a:ext uri="{FF2B5EF4-FFF2-40B4-BE49-F238E27FC236}">
                <a16:creationId xmlns:a16="http://schemas.microsoft.com/office/drawing/2014/main" id="{24B265F7-4AFD-49C2-AB5B-DB7A65FE81E8}"/>
              </a:ext>
            </a:extLst>
          </p:cNvPr>
          <p:cNvSpPr/>
          <p:nvPr/>
        </p:nvSpPr>
        <p:spPr>
          <a:xfrm>
            <a:off x="3784704" y="2056535"/>
            <a:ext cx="226315" cy="135147"/>
          </a:xfrm>
          <a:prstGeom prst="roundRect">
            <a:avLst/>
          </a:prstGeom>
          <a:solidFill>
            <a:schemeClr val="tx2">
              <a:lumMod val="60000"/>
              <a:lumOff val="40000"/>
            </a:schemeClr>
          </a:solidFill>
          <a:ln w="12700" cap="flat">
            <a:solidFill>
              <a:schemeClr val="tx2">
                <a:lumMod val="60000"/>
                <a:lumOff val="40000"/>
              </a:schemeClr>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j-lt"/>
              <a:ea typeface="+mj-ea"/>
              <a:cs typeface="+mj-cs"/>
              <a:sym typeface="Calibri"/>
            </a:endParaRPr>
          </a:p>
        </p:txBody>
      </p:sp>
      <p:sp>
        <p:nvSpPr>
          <p:cNvPr id="82" name="Rectangle: Rounded Corners 81">
            <a:extLst>
              <a:ext uri="{FF2B5EF4-FFF2-40B4-BE49-F238E27FC236}">
                <a16:creationId xmlns:a16="http://schemas.microsoft.com/office/drawing/2014/main" id="{FA6CAD0D-6B78-4888-8BD8-E02E9685EC85}"/>
              </a:ext>
            </a:extLst>
          </p:cNvPr>
          <p:cNvSpPr/>
          <p:nvPr/>
        </p:nvSpPr>
        <p:spPr>
          <a:xfrm>
            <a:off x="2157114" y="2715920"/>
            <a:ext cx="226315" cy="135147"/>
          </a:xfrm>
          <a:prstGeom prst="roundRect">
            <a:avLst/>
          </a:prstGeom>
          <a:solidFill>
            <a:srgbClr val="FFC000"/>
          </a:solidFill>
          <a:ln w="12700" cap="flat">
            <a:solidFill>
              <a:srgbClr val="FFC000"/>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j-lt"/>
              <a:ea typeface="+mj-ea"/>
              <a:cs typeface="+mj-cs"/>
              <a:sym typeface="Calibri"/>
            </a:endParaRPr>
          </a:p>
        </p:txBody>
      </p:sp>
      <p:sp>
        <p:nvSpPr>
          <p:cNvPr id="83" name="Rectangle: Rounded Corners 82">
            <a:extLst>
              <a:ext uri="{FF2B5EF4-FFF2-40B4-BE49-F238E27FC236}">
                <a16:creationId xmlns:a16="http://schemas.microsoft.com/office/drawing/2014/main" id="{A8042728-7A87-47F3-9783-20528317C921}"/>
              </a:ext>
            </a:extLst>
          </p:cNvPr>
          <p:cNvSpPr/>
          <p:nvPr/>
        </p:nvSpPr>
        <p:spPr>
          <a:xfrm>
            <a:off x="2426197" y="2715921"/>
            <a:ext cx="226315" cy="135147"/>
          </a:xfrm>
          <a:prstGeom prst="roundRect">
            <a:avLst/>
          </a:prstGeom>
          <a:solidFill>
            <a:schemeClr val="accent4"/>
          </a:solidFill>
          <a:ln w="12700" cap="flat">
            <a:solidFill>
              <a:schemeClr val="accent4"/>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j-lt"/>
              <a:ea typeface="+mj-ea"/>
              <a:cs typeface="+mj-cs"/>
              <a:sym typeface="Calibri"/>
            </a:endParaRPr>
          </a:p>
        </p:txBody>
      </p:sp>
      <p:sp>
        <p:nvSpPr>
          <p:cNvPr id="84" name="Rectangle: Rounded Corners 83">
            <a:extLst>
              <a:ext uri="{FF2B5EF4-FFF2-40B4-BE49-F238E27FC236}">
                <a16:creationId xmlns:a16="http://schemas.microsoft.com/office/drawing/2014/main" id="{51FDE423-FE43-44AD-B8BF-1825B1454123}"/>
              </a:ext>
            </a:extLst>
          </p:cNvPr>
          <p:cNvSpPr/>
          <p:nvPr/>
        </p:nvSpPr>
        <p:spPr>
          <a:xfrm>
            <a:off x="2695280" y="2708629"/>
            <a:ext cx="226315" cy="135147"/>
          </a:xfrm>
          <a:prstGeom prst="roundRect">
            <a:avLst/>
          </a:prstGeom>
          <a:solidFill>
            <a:schemeClr val="accent3">
              <a:lumMod val="60000"/>
              <a:lumOff val="40000"/>
            </a:schemeClr>
          </a:solidFill>
          <a:ln w="12700" cap="flat">
            <a:solidFill>
              <a:schemeClr val="accent3">
                <a:lumMod val="60000"/>
                <a:lumOff val="40000"/>
              </a:schemeClr>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j-lt"/>
              <a:ea typeface="+mj-ea"/>
              <a:cs typeface="+mj-cs"/>
              <a:sym typeface="Calibri"/>
            </a:endParaRPr>
          </a:p>
        </p:txBody>
      </p:sp>
      <p:sp>
        <p:nvSpPr>
          <p:cNvPr id="85" name="Rectangle: Rounded Corners 84">
            <a:extLst>
              <a:ext uri="{FF2B5EF4-FFF2-40B4-BE49-F238E27FC236}">
                <a16:creationId xmlns:a16="http://schemas.microsoft.com/office/drawing/2014/main" id="{39C67EBB-D66D-49BF-8AAA-4A72F442894E}"/>
              </a:ext>
            </a:extLst>
          </p:cNvPr>
          <p:cNvSpPr/>
          <p:nvPr/>
        </p:nvSpPr>
        <p:spPr>
          <a:xfrm>
            <a:off x="2964363" y="2715920"/>
            <a:ext cx="226315" cy="135147"/>
          </a:xfrm>
          <a:prstGeom prst="roundRect">
            <a:avLst/>
          </a:prstGeom>
          <a:solidFill>
            <a:schemeClr val="tx2">
              <a:lumMod val="60000"/>
              <a:lumOff val="40000"/>
            </a:schemeClr>
          </a:solidFill>
          <a:ln w="12700" cap="flat">
            <a:solidFill>
              <a:schemeClr val="tx2">
                <a:lumMod val="60000"/>
                <a:lumOff val="40000"/>
              </a:schemeClr>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j-lt"/>
              <a:ea typeface="+mj-ea"/>
              <a:cs typeface="+mj-cs"/>
              <a:sym typeface="Calibri"/>
            </a:endParaRPr>
          </a:p>
        </p:txBody>
      </p:sp>
      <p:sp>
        <p:nvSpPr>
          <p:cNvPr id="90" name="Rectangle: Rounded Corners 89">
            <a:extLst>
              <a:ext uri="{FF2B5EF4-FFF2-40B4-BE49-F238E27FC236}">
                <a16:creationId xmlns:a16="http://schemas.microsoft.com/office/drawing/2014/main" id="{22703786-6942-412D-BA55-C1FEFFB5C958}"/>
              </a:ext>
            </a:extLst>
          </p:cNvPr>
          <p:cNvSpPr/>
          <p:nvPr/>
        </p:nvSpPr>
        <p:spPr>
          <a:xfrm>
            <a:off x="6828511" y="3121261"/>
            <a:ext cx="226315" cy="135147"/>
          </a:xfrm>
          <a:prstGeom prst="roundRect">
            <a:avLst/>
          </a:prstGeom>
          <a:solidFill>
            <a:srgbClr val="FFC000"/>
          </a:solidFill>
          <a:ln w="12700" cap="flat">
            <a:solidFill>
              <a:srgbClr val="FFC000"/>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j-lt"/>
              <a:ea typeface="+mj-ea"/>
              <a:cs typeface="+mj-cs"/>
              <a:sym typeface="Calibri"/>
            </a:endParaRPr>
          </a:p>
        </p:txBody>
      </p:sp>
      <p:sp>
        <p:nvSpPr>
          <p:cNvPr id="91" name="Rectangle: Rounded Corners 90">
            <a:extLst>
              <a:ext uri="{FF2B5EF4-FFF2-40B4-BE49-F238E27FC236}">
                <a16:creationId xmlns:a16="http://schemas.microsoft.com/office/drawing/2014/main" id="{8501B566-F807-4D3E-B08C-EAA8A7945DB6}"/>
              </a:ext>
            </a:extLst>
          </p:cNvPr>
          <p:cNvSpPr/>
          <p:nvPr/>
        </p:nvSpPr>
        <p:spPr>
          <a:xfrm>
            <a:off x="7081590" y="3121261"/>
            <a:ext cx="226315" cy="135147"/>
          </a:xfrm>
          <a:prstGeom prst="roundRect">
            <a:avLst/>
          </a:prstGeom>
          <a:solidFill>
            <a:schemeClr val="accent4"/>
          </a:solidFill>
          <a:ln w="12700" cap="flat">
            <a:solidFill>
              <a:schemeClr val="accent4"/>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j-lt"/>
              <a:ea typeface="+mj-ea"/>
              <a:cs typeface="+mj-cs"/>
              <a:sym typeface="Calibri"/>
            </a:endParaRPr>
          </a:p>
        </p:txBody>
      </p:sp>
      <p:sp>
        <p:nvSpPr>
          <p:cNvPr id="93" name="Rectangle: Rounded Corners 92">
            <a:extLst>
              <a:ext uri="{FF2B5EF4-FFF2-40B4-BE49-F238E27FC236}">
                <a16:creationId xmlns:a16="http://schemas.microsoft.com/office/drawing/2014/main" id="{084977E5-5147-441A-AEAE-329CD4D4B36D}"/>
              </a:ext>
            </a:extLst>
          </p:cNvPr>
          <p:cNvSpPr/>
          <p:nvPr/>
        </p:nvSpPr>
        <p:spPr>
          <a:xfrm>
            <a:off x="7343706" y="3121261"/>
            <a:ext cx="226315" cy="135147"/>
          </a:xfrm>
          <a:prstGeom prst="roundRect">
            <a:avLst/>
          </a:prstGeom>
          <a:solidFill>
            <a:schemeClr val="tx2">
              <a:lumMod val="60000"/>
              <a:lumOff val="40000"/>
            </a:schemeClr>
          </a:solidFill>
          <a:ln w="12700" cap="flat">
            <a:solidFill>
              <a:schemeClr val="tx2">
                <a:lumMod val="60000"/>
                <a:lumOff val="40000"/>
              </a:schemeClr>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j-lt"/>
              <a:ea typeface="+mj-ea"/>
              <a:cs typeface="+mj-cs"/>
              <a:sym typeface="Calibri"/>
            </a:endParaRPr>
          </a:p>
        </p:txBody>
      </p:sp>
      <p:sp>
        <p:nvSpPr>
          <p:cNvPr id="98" name="Rectangle: Rounded Corners 97">
            <a:extLst>
              <a:ext uri="{FF2B5EF4-FFF2-40B4-BE49-F238E27FC236}">
                <a16:creationId xmlns:a16="http://schemas.microsoft.com/office/drawing/2014/main" id="{6D8A5916-246F-4507-B77A-6711EE26B1D0}"/>
              </a:ext>
            </a:extLst>
          </p:cNvPr>
          <p:cNvSpPr/>
          <p:nvPr/>
        </p:nvSpPr>
        <p:spPr>
          <a:xfrm>
            <a:off x="10136077" y="6058400"/>
            <a:ext cx="1941381" cy="698061"/>
          </a:xfrm>
          <a:prstGeom prst="roundRect">
            <a:avLst/>
          </a:prstGeom>
          <a:ln w="47625">
            <a:solidFill>
              <a:srgbClr val="7030A0"/>
            </a:solidFill>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45719" tIns="45719" rIns="45719" bIns="45719" numCol="1" spcCol="38100" rtlCol="0" anchor="ctr">
            <a:spAutoFit/>
          </a:bodyPr>
          <a:lstStyle/>
          <a:p>
            <a:pPr>
              <a:spcBef>
                <a:spcPts val="300"/>
              </a:spcBef>
              <a:spcAft>
                <a:spcPts val="300"/>
              </a:spcAft>
              <a:buClr>
                <a:schemeClr val="accent1"/>
              </a:buClr>
              <a:buSzPct val="120000"/>
            </a:pPr>
            <a:r>
              <a:rPr lang="en-GB" sz="1000" dirty="0">
                <a:solidFill>
                  <a:schemeClr val="tx1"/>
                </a:solidFill>
                <a:effectLst/>
                <a:latin typeface="Arial" panose="020B0604020202020204" pitchFamily="34" charset="0"/>
                <a:ea typeface="Calibri" panose="020F0502020204030204" pitchFamily="34" charset="0"/>
                <a:cs typeface="Arial" panose="020B0604020202020204" pitchFamily="34" charset="0"/>
              </a:rPr>
              <a:t>Minimum of </a:t>
            </a:r>
            <a:r>
              <a:rPr lang="en-GB" sz="1000" dirty="0">
                <a:solidFill>
                  <a:schemeClr val="tx1"/>
                </a:solidFill>
                <a:latin typeface="Arial" panose="020B0604020202020204" pitchFamily="34" charset="0"/>
                <a:ea typeface="Calibri" panose="020F0502020204030204" pitchFamily="34" charset="0"/>
                <a:cs typeface="Arial" panose="020B0604020202020204" pitchFamily="34" charset="0"/>
              </a:rPr>
              <a:t>80</a:t>
            </a:r>
            <a:r>
              <a:rPr lang="en-GB" sz="1000" dirty="0">
                <a:solidFill>
                  <a:schemeClr val="tx1"/>
                </a:solidFill>
                <a:effectLst/>
                <a:latin typeface="Arial" panose="020B0604020202020204" pitchFamily="34" charset="0"/>
                <a:ea typeface="Calibri" panose="020F0502020204030204" pitchFamily="34" charset="0"/>
                <a:cs typeface="Arial" panose="020B0604020202020204" pitchFamily="34" charset="0"/>
              </a:rPr>
              <a:t>% completion of annual health checks for people with SMI and LD</a:t>
            </a:r>
          </a:p>
        </p:txBody>
      </p:sp>
      <p:sp>
        <p:nvSpPr>
          <p:cNvPr id="49" name="Rectangle: Rounded Corners 48">
            <a:extLst>
              <a:ext uri="{FF2B5EF4-FFF2-40B4-BE49-F238E27FC236}">
                <a16:creationId xmlns:a16="http://schemas.microsoft.com/office/drawing/2014/main" id="{7CCD8629-EA06-4A0A-9F6C-34E66E42D7DC}"/>
              </a:ext>
            </a:extLst>
          </p:cNvPr>
          <p:cNvSpPr/>
          <p:nvPr/>
        </p:nvSpPr>
        <p:spPr>
          <a:xfrm>
            <a:off x="3267296" y="1048675"/>
            <a:ext cx="4009414" cy="306465"/>
          </a:xfrm>
          <a:prstGeom prst="roundRect">
            <a:avLst/>
          </a:prstGeom>
          <a:ln>
            <a:solidFill>
              <a:schemeClr val="tx2">
                <a:lumMod val="60000"/>
                <a:lumOff val="40000"/>
              </a:schemeClr>
            </a:solidFill>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45719" tIns="45719" rIns="45719" bIns="45719" numCol="1" spcCol="38100" rtlCol="0" anchor="ctr">
            <a:spAutoFit/>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lang="en-US" sz="1200" b="1" spc="-55" dirty="0">
                <a:solidFill>
                  <a:schemeClr val="tx1"/>
                </a:solidFill>
                <a:latin typeface="Arial" panose="020B0604020202020204" pitchFamily="34" charset="0"/>
                <a:cs typeface="Arial" panose="020B0604020202020204" pitchFamily="34" charset="0"/>
              </a:rPr>
              <a:t>PBP Delivery Team  Key Initiatives </a:t>
            </a:r>
          </a:p>
        </p:txBody>
      </p:sp>
      <p:sp>
        <p:nvSpPr>
          <p:cNvPr id="48" name="Rectangle: Rounded Corners 47">
            <a:extLst>
              <a:ext uri="{FF2B5EF4-FFF2-40B4-BE49-F238E27FC236}">
                <a16:creationId xmlns:a16="http://schemas.microsoft.com/office/drawing/2014/main" id="{3FCB35CA-D222-4684-856D-0439230B594F}"/>
              </a:ext>
            </a:extLst>
          </p:cNvPr>
          <p:cNvSpPr/>
          <p:nvPr/>
        </p:nvSpPr>
        <p:spPr>
          <a:xfrm>
            <a:off x="2364684" y="5249671"/>
            <a:ext cx="226315" cy="135147"/>
          </a:xfrm>
          <a:prstGeom prst="roundRect">
            <a:avLst/>
          </a:prstGeom>
          <a:solidFill>
            <a:srgbClr val="FFC000"/>
          </a:solidFill>
          <a:ln w="12700" cap="flat">
            <a:solidFill>
              <a:srgbClr val="FFC000"/>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j-lt"/>
              <a:ea typeface="+mj-ea"/>
              <a:cs typeface="+mj-cs"/>
              <a:sym typeface="Calibri"/>
            </a:endParaRPr>
          </a:p>
        </p:txBody>
      </p:sp>
      <p:sp>
        <p:nvSpPr>
          <p:cNvPr id="51" name="Rectangle: Rounded Corners 50">
            <a:extLst>
              <a:ext uri="{FF2B5EF4-FFF2-40B4-BE49-F238E27FC236}">
                <a16:creationId xmlns:a16="http://schemas.microsoft.com/office/drawing/2014/main" id="{23D37E0F-0840-45CE-832D-506EEB15D2C0}"/>
              </a:ext>
            </a:extLst>
          </p:cNvPr>
          <p:cNvSpPr/>
          <p:nvPr/>
        </p:nvSpPr>
        <p:spPr>
          <a:xfrm>
            <a:off x="2641296" y="5249671"/>
            <a:ext cx="226315" cy="135147"/>
          </a:xfrm>
          <a:prstGeom prst="roundRect">
            <a:avLst/>
          </a:prstGeom>
          <a:solidFill>
            <a:schemeClr val="accent4"/>
          </a:solidFill>
          <a:ln w="12700" cap="flat">
            <a:solidFill>
              <a:schemeClr val="accent4"/>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j-lt"/>
              <a:ea typeface="+mj-ea"/>
              <a:cs typeface="+mj-cs"/>
              <a:sym typeface="Calibri"/>
            </a:endParaRPr>
          </a:p>
        </p:txBody>
      </p:sp>
      <p:sp>
        <p:nvSpPr>
          <p:cNvPr id="52" name="Rectangle: Rounded Corners 51">
            <a:extLst>
              <a:ext uri="{FF2B5EF4-FFF2-40B4-BE49-F238E27FC236}">
                <a16:creationId xmlns:a16="http://schemas.microsoft.com/office/drawing/2014/main" id="{95890F40-A214-49FA-810B-9D80EB5AFC90}"/>
              </a:ext>
            </a:extLst>
          </p:cNvPr>
          <p:cNvSpPr/>
          <p:nvPr/>
        </p:nvSpPr>
        <p:spPr>
          <a:xfrm>
            <a:off x="2906210" y="5249671"/>
            <a:ext cx="226315" cy="135147"/>
          </a:xfrm>
          <a:prstGeom prst="roundRect">
            <a:avLst/>
          </a:prstGeom>
          <a:solidFill>
            <a:schemeClr val="accent3">
              <a:lumMod val="60000"/>
              <a:lumOff val="40000"/>
            </a:schemeClr>
          </a:solidFill>
          <a:ln w="12700" cap="flat">
            <a:solidFill>
              <a:schemeClr val="accent3">
                <a:lumMod val="60000"/>
                <a:lumOff val="40000"/>
              </a:schemeClr>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j-lt"/>
              <a:ea typeface="+mj-ea"/>
              <a:cs typeface="+mj-cs"/>
              <a:sym typeface="Calibri"/>
            </a:endParaRPr>
          </a:p>
        </p:txBody>
      </p:sp>
      <p:sp>
        <p:nvSpPr>
          <p:cNvPr id="53" name="Rectangle: Rounded Corners 52">
            <a:extLst>
              <a:ext uri="{FF2B5EF4-FFF2-40B4-BE49-F238E27FC236}">
                <a16:creationId xmlns:a16="http://schemas.microsoft.com/office/drawing/2014/main" id="{60B264EF-7FC0-4EC5-B9B0-3C1084A769EF}"/>
              </a:ext>
            </a:extLst>
          </p:cNvPr>
          <p:cNvSpPr/>
          <p:nvPr/>
        </p:nvSpPr>
        <p:spPr>
          <a:xfrm>
            <a:off x="3168944" y="5249671"/>
            <a:ext cx="226315" cy="135147"/>
          </a:xfrm>
          <a:prstGeom prst="roundRect">
            <a:avLst/>
          </a:prstGeom>
          <a:solidFill>
            <a:schemeClr val="tx2">
              <a:lumMod val="60000"/>
              <a:lumOff val="40000"/>
            </a:schemeClr>
          </a:solidFill>
          <a:ln w="12700" cap="flat">
            <a:solidFill>
              <a:schemeClr val="tx2">
                <a:lumMod val="60000"/>
                <a:lumOff val="40000"/>
              </a:schemeClr>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j-lt"/>
              <a:ea typeface="+mj-ea"/>
              <a:cs typeface="+mj-cs"/>
              <a:sym typeface="Calibri"/>
            </a:endParaRPr>
          </a:p>
        </p:txBody>
      </p:sp>
      <p:sp>
        <p:nvSpPr>
          <p:cNvPr id="54" name="Rectangle: Rounded Corners 53">
            <a:extLst>
              <a:ext uri="{FF2B5EF4-FFF2-40B4-BE49-F238E27FC236}">
                <a16:creationId xmlns:a16="http://schemas.microsoft.com/office/drawing/2014/main" id="{BAC21F39-E2C1-4A6B-8E94-2C5B6DADFB48}"/>
              </a:ext>
            </a:extLst>
          </p:cNvPr>
          <p:cNvSpPr/>
          <p:nvPr/>
        </p:nvSpPr>
        <p:spPr>
          <a:xfrm>
            <a:off x="10144382" y="762852"/>
            <a:ext cx="1924769" cy="698061"/>
          </a:xfrm>
          <a:prstGeom prst="roundRect">
            <a:avLst/>
          </a:prstGeom>
          <a:ln w="47625">
            <a:solidFill>
              <a:srgbClr val="7030A0"/>
            </a:solidFill>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45719" tIns="45719" rIns="45719" bIns="45719" numCol="1" spcCol="38100" rtlCol="0" anchor="ctr">
            <a:spAutoFit/>
          </a:bodyPr>
          <a:lstStyle/>
          <a:p>
            <a:pPr marL="0" indent="0" algn="l">
              <a:spcBef>
                <a:spcPts val="300"/>
              </a:spcBef>
              <a:spcAft>
                <a:spcPts val="300"/>
              </a:spcAft>
              <a:buClr>
                <a:schemeClr val="accent1"/>
              </a:buClr>
              <a:buSzPct val="120000"/>
              <a:buFont typeface="Arial" panose="020B0604020202020204" pitchFamily="34" charset="0"/>
              <a:buNone/>
            </a:pPr>
            <a:r>
              <a:rPr lang="en-GB" sz="1000" dirty="0">
                <a:solidFill>
                  <a:schemeClr val="tx1"/>
                </a:solidFill>
                <a:latin typeface="Arial" panose="020B0604020202020204" pitchFamily="34" charset="0"/>
                <a:cs typeface="Arial" panose="020B0604020202020204" pitchFamily="34" charset="0"/>
              </a:rPr>
              <a:t>10% increase in community health &amp; wellbeing events </a:t>
            </a:r>
            <a:r>
              <a:rPr lang="en-GB" sz="1000" dirty="0">
                <a:solidFill>
                  <a:schemeClr val="tx1"/>
                </a:solidFill>
                <a:effectLst/>
                <a:latin typeface="Arial" panose="020B0604020202020204" pitchFamily="34" charset="0"/>
                <a:ea typeface="Calibri" panose="020F0502020204030204" pitchFamily="34" charset="0"/>
                <a:cs typeface="Arial" panose="020B0604020202020204" pitchFamily="34" charset="0"/>
              </a:rPr>
              <a:t>(baseline 2019-20) </a:t>
            </a:r>
            <a:endParaRPr lang="en-GB" sz="1000" dirty="0">
              <a:solidFill>
                <a:schemeClr val="tx1"/>
              </a:solidFill>
              <a:latin typeface="Arial" panose="020B0604020202020204" pitchFamily="34" charset="0"/>
              <a:cs typeface="Arial" panose="020B0604020202020204" pitchFamily="34" charset="0"/>
            </a:endParaRPr>
          </a:p>
        </p:txBody>
      </p:sp>
      <p:sp>
        <p:nvSpPr>
          <p:cNvPr id="4" name="Rectangle: Rounded Corners 3">
            <a:extLst>
              <a:ext uri="{FF2B5EF4-FFF2-40B4-BE49-F238E27FC236}">
                <a16:creationId xmlns:a16="http://schemas.microsoft.com/office/drawing/2014/main" id="{BF0F0E42-0F58-E1A4-5E9D-38750026AF8D}"/>
              </a:ext>
            </a:extLst>
          </p:cNvPr>
          <p:cNvSpPr/>
          <p:nvPr/>
        </p:nvSpPr>
        <p:spPr>
          <a:xfrm>
            <a:off x="10136076" y="127171"/>
            <a:ext cx="1924769" cy="527802"/>
          </a:xfrm>
          <a:prstGeom prst="roundRect">
            <a:avLst/>
          </a:prstGeom>
          <a:ln w="47625">
            <a:solidFill>
              <a:srgbClr val="7030A0"/>
            </a:solidFill>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45719" tIns="45719" rIns="45719" bIns="45719" numCol="1" spcCol="38100" rtlCol="0" anchor="ctr">
            <a:spAutoFit/>
          </a:bodyPr>
          <a:lstStyle/>
          <a:p>
            <a:pPr>
              <a:spcBef>
                <a:spcPts val="300"/>
              </a:spcBef>
              <a:spcAft>
                <a:spcPts val="300"/>
              </a:spcAft>
              <a:buClr>
                <a:schemeClr val="accent1"/>
              </a:buClr>
              <a:buSzPct val="120000"/>
            </a:pPr>
            <a:r>
              <a:rPr lang="en-GB" sz="1000" dirty="0">
                <a:solidFill>
                  <a:srgbClr val="000000"/>
                </a:solidFill>
                <a:ea typeface="Calibri" panose="020F0502020204030204" pitchFamily="34" charset="0"/>
                <a:cs typeface="Times New Roman" panose="02020603050405020304" pitchFamily="18" charset="0"/>
              </a:rPr>
              <a:t>M</a:t>
            </a:r>
            <a:r>
              <a:rPr lang="en-GB" sz="1000" dirty="0">
                <a:solidFill>
                  <a:srgbClr val="000000"/>
                </a:solidFill>
                <a:effectLst/>
                <a:ea typeface="Calibri" panose="020F0502020204030204" pitchFamily="34" charset="0"/>
                <a:cs typeface="Times New Roman" panose="02020603050405020304" pitchFamily="18" charset="0"/>
              </a:rPr>
              <a:t>onitoring standards </a:t>
            </a:r>
            <a:r>
              <a:rPr lang="en-GB" sz="1000" dirty="0">
                <a:solidFill>
                  <a:schemeClr val="tx1"/>
                </a:solidFill>
                <a:effectLst/>
                <a:latin typeface="Arial" panose="020B0604020202020204" pitchFamily="34" charset="0"/>
                <a:ea typeface="Calibri" panose="020F0502020204030204" pitchFamily="34" charset="0"/>
                <a:cs typeface="Arial" panose="020B0604020202020204" pitchFamily="34" charset="0"/>
              </a:rPr>
              <a:t>implemented across PBP</a:t>
            </a:r>
            <a:endParaRPr lang="en-GB" sz="1000" dirty="0"/>
          </a:p>
        </p:txBody>
      </p:sp>
      <p:sp>
        <p:nvSpPr>
          <p:cNvPr id="5" name="Rectangle: Rounded Corners 4">
            <a:extLst>
              <a:ext uri="{FF2B5EF4-FFF2-40B4-BE49-F238E27FC236}">
                <a16:creationId xmlns:a16="http://schemas.microsoft.com/office/drawing/2014/main" id="{B074B64B-13C1-7BF6-2211-EA37CA4C61FE}"/>
              </a:ext>
            </a:extLst>
          </p:cNvPr>
          <p:cNvSpPr/>
          <p:nvPr/>
        </p:nvSpPr>
        <p:spPr>
          <a:xfrm>
            <a:off x="6290387" y="4188047"/>
            <a:ext cx="226315" cy="135147"/>
          </a:xfrm>
          <a:prstGeom prst="roundRect">
            <a:avLst/>
          </a:prstGeom>
          <a:solidFill>
            <a:srgbClr val="FFC000"/>
          </a:solidFill>
          <a:ln w="12700" cap="flat">
            <a:solidFill>
              <a:srgbClr val="FFC000"/>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j-lt"/>
              <a:ea typeface="+mj-ea"/>
              <a:cs typeface="+mj-cs"/>
              <a:sym typeface="Calibri"/>
            </a:endParaRPr>
          </a:p>
        </p:txBody>
      </p:sp>
      <p:sp>
        <p:nvSpPr>
          <p:cNvPr id="6" name="Rectangle: Rounded Corners 5">
            <a:extLst>
              <a:ext uri="{FF2B5EF4-FFF2-40B4-BE49-F238E27FC236}">
                <a16:creationId xmlns:a16="http://schemas.microsoft.com/office/drawing/2014/main" id="{F790334F-22C8-2586-E8EB-66A62681624D}"/>
              </a:ext>
            </a:extLst>
          </p:cNvPr>
          <p:cNvSpPr/>
          <p:nvPr/>
        </p:nvSpPr>
        <p:spPr>
          <a:xfrm>
            <a:off x="6559470" y="4188048"/>
            <a:ext cx="226315" cy="135147"/>
          </a:xfrm>
          <a:prstGeom prst="roundRect">
            <a:avLst/>
          </a:prstGeom>
          <a:solidFill>
            <a:schemeClr val="accent4"/>
          </a:solidFill>
          <a:ln w="12700" cap="flat">
            <a:solidFill>
              <a:schemeClr val="accent4"/>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j-lt"/>
              <a:ea typeface="+mj-ea"/>
              <a:cs typeface="+mj-cs"/>
              <a:sym typeface="Calibri"/>
            </a:endParaRPr>
          </a:p>
        </p:txBody>
      </p:sp>
      <p:sp>
        <p:nvSpPr>
          <p:cNvPr id="7" name="Rectangle: Rounded Corners 6">
            <a:extLst>
              <a:ext uri="{FF2B5EF4-FFF2-40B4-BE49-F238E27FC236}">
                <a16:creationId xmlns:a16="http://schemas.microsoft.com/office/drawing/2014/main" id="{3E4029AC-8B53-2F3B-7F90-6675A4636228}"/>
              </a:ext>
            </a:extLst>
          </p:cNvPr>
          <p:cNvSpPr/>
          <p:nvPr/>
        </p:nvSpPr>
        <p:spPr>
          <a:xfrm>
            <a:off x="6808898" y="4188047"/>
            <a:ext cx="226315" cy="135147"/>
          </a:xfrm>
          <a:prstGeom prst="roundRect">
            <a:avLst/>
          </a:prstGeom>
          <a:solidFill>
            <a:schemeClr val="accent3">
              <a:lumMod val="60000"/>
              <a:lumOff val="40000"/>
            </a:schemeClr>
          </a:solidFill>
          <a:ln w="12700" cap="flat">
            <a:solidFill>
              <a:schemeClr val="accent3">
                <a:lumMod val="60000"/>
                <a:lumOff val="40000"/>
              </a:schemeClr>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j-lt"/>
              <a:ea typeface="+mj-ea"/>
              <a:cs typeface="+mj-cs"/>
              <a:sym typeface="Calibri"/>
            </a:endParaRPr>
          </a:p>
        </p:txBody>
      </p:sp>
      <p:sp>
        <p:nvSpPr>
          <p:cNvPr id="8" name="Rectangle: Rounded Corners 7">
            <a:extLst>
              <a:ext uri="{FF2B5EF4-FFF2-40B4-BE49-F238E27FC236}">
                <a16:creationId xmlns:a16="http://schemas.microsoft.com/office/drawing/2014/main" id="{2F8781CC-B00C-49CB-8761-6B86CC316F92}"/>
              </a:ext>
            </a:extLst>
          </p:cNvPr>
          <p:cNvSpPr/>
          <p:nvPr/>
        </p:nvSpPr>
        <p:spPr>
          <a:xfrm>
            <a:off x="7071641" y="4188047"/>
            <a:ext cx="226315" cy="135147"/>
          </a:xfrm>
          <a:prstGeom prst="roundRect">
            <a:avLst/>
          </a:prstGeom>
          <a:solidFill>
            <a:schemeClr val="tx2">
              <a:lumMod val="60000"/>
              <a:lumOff val="40000"/>
            </a:schemeClr>
          </a:solidFill>
          <a:ln w="12700" cap="flat">
            <a:solidFill>
              <a:schemeClr val="tx2">
                <a:lumMod val="60000"/>
                <a:lumOff val="40000"/>
              </a:schemeClr>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j-lt"/>
              <a:ea typeface="+mj-ea"/>
              <a:cs typeface="+mj-cs"/>
              <a:sym typeface="Calibri"/>
            </a:endParaRPr>
          </a:p>
        </p:txBody>
      </p:sp>
      <p:sp>
        <p:nvSpPr>
          <p:cNvPr id="9" name="Rectangle: Rounded Corners 8">
            <a:extLst>
              <a:ext uri="{FF2B5EF4-FFF2-40B4-BE49-F238E27FC236}">
                <a16:creationId xmlns:a16="http://schemas.microsoft.com/office/drawing/2014/main" id="{37F0C65C-7B44-CEFA-64D9-A55F6BD4E49D}"/>
              </a:ext>
            </a:extLst>
          </p:cNvPr>
          <p:cNvSpPr/>
          <p:nvPr/>
        </p:nvSpPr>
        <p:spPr>
          <a:xfrm>
            <a:off x="10136076" y="2307824"/>
            <a:ext cx="1924769" cy="527802"/>
          </a:xfrm>
          <a:prstGeom prst="roundRect">
            <a:avLst/>
          </a:prstGeom>
          <a:ln w="47625">
            <a:solidFill>
              <a:srgbClr val="7030A0"/>
            </a:solidFill>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45719" tIns="45719" rIns="45719" bIns="45719" numCol="1" spcCol="38100" rtlCol="0" anchor="ctr">
            <a:spAutoFit/>
          </a:bodyPr>
          <a:lstStyle/>
          <a:p>
            <a:pPr>
              <a:spcBef>
                <a:spcPts val="300"/>
              </a:spcBef>
              <a:spcAft>
                <a:spcPts val="300"/>
              </a:spcAft>
              <a:buClr>
                <a:schemeClr val="accent1"/>
              </a:buClr>
              <a:buSzPct val="120000"/>
            </a:pPr>
            <a:r>
              <a:rPr kumimoji="0" lang="en-GB" sz="1000" b="0" i="0" u="none" strike="noStrike" cap="none" spc="0" normalizeH="0" baseline="0" dirty="0">
                <a:ln>
                  <a:noFill/>
                </a:ln>
                <a:solidFill>
                  <a:schemeClr val="tx1"/>
                </a:solidFill>
                <a:effectLst/>
                <a:uFillTx/>
                <a:latin typeface="Arial" panose="020B0604020202020204" pitchFamily="34" charset="0"/>
                <a:cs typeface="Arial" panose="020B0604020202020204" pitchFamily="34" charset="0"/>
                <a:sym typeface="Calibri"/>
              </a:rPr>
              <a:t>INT develop</a:t>
            </a:r>
            <a:r>
              <a:rPr lang="en-GB" sz="1000" dirty="0">
                <a:solidFill>
                  <a:schemeClr val="tx1"/>
                </a:solidFill>
                <a:latin typeface="Arial" panose="020B0604020202020204" pitchFamily="34" charset="0"/>
                <a:cs typeface="Arial" panose="020B0604020202020204" pitchFamily="34" charset="0"/>
              </a:rPr>
              <a:t>ment &amp; HIIF outcomes </a:t>
            </a:r>
          </a:p>
        </p:txBody>
      </p:sp>
      <p:sp>
        <p:nvSpPr>
          <p:cNvPr id="2" name="Rectangle: Rounded Corners 1">
            <a:extLst>
              <a:ext uri="{FF2B5EF4-FFF2-40B4-BE49-F238E27FC236}">
                <a16:creationId xmlns:a16="http://schemas.microsoft.com/office/drawing/2014/main" id="{DCAA89DF-21DA-5FC5-7393-5A89787C90B6}"/>
              </a:ext>
            </a:extLst>
          </p:cNvPr>
          <p:cNvSpPr/>
          <p:nvPr/>
        </p:nvSpPr>
        <p:spPr>
          <a:xfrm>
            <a:off x="3793165" y="2056534"/>
            <a:ext cx="226315" cy="135147"/>
          </a:xfrm>
          <a:prstGeom prst="roundRect">
            <a:avLst/>
          </a:prstGeom>
          <a:solidFill>
            <a:schemeClr val="tx2">
              <a:lumMod val="60000"/>
              <a:lumOff val="40000"/>
            </a:schemeClr>
          </a:solidFill>
          <a:ln w="12700" cap="flat">
            <a:solidFill>
              <a:schemeClr val="tx2">
                <a:lumMod val="60000"/>
                <a:lumOff val="40000"/>
              </a:schemeClr>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j-lt"/>
              <a:ea typeface="+mj-ea"/>
              <a:cs typeface="+mj-cs"/>
              <a:sym typeface="Calibri"/>
            </a:endParaRPr>
          </a:p>
        </p:txBody>
      </p:sp>
    </p:spTree>
    <p:extLst>
      <p:ext uri="{BB962C8B-B14F-4D97-AF65-F5344CB8AC3E}">
        <p14:creationId xmlns:p14="http://schemas.microsoft.com/office/powerpoint/2010/main" val="1441790978"/>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Rounded Corners 35">
            <a:extLst>
              <a:ext uri="{FF2B5EF4-FFF2-40B4-BE49-F238E27FC236}">
                <a16:creationId xmlns:a16="http://schemas.microsoft.com/office/drawing/2014/main" id="{EBD8373E-5D3F-4A3C-9CAF-B4D97A7FB466}"/>
              </a:ext>
            </a:extLst>
          </p:cNvPr>
          <p:cNvSpPr/>
          <p:nvPr/>
        </p:nvSpPr>
        <p:spPr>
          <a:xfrm>
            <a:off x="1083540" y="1773386"/>
            <a:ext cx="8158202" cy="4347605"/>
          </a:xfrm>
          <a:prstGeom prst="roundRect">
            <a:avLst/>
          </a:prstGeom>
          <a:noFill/>
          <a:ln w="41275" cap="flat">
            <a:solidFill>
              <a:srgbClr val="D50C52"/>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j-lt"/>
              <a:ea typeface="+mj-ea"/>
              <a:cs typeface="+mj-cs"/>
              <a:sym typeface="Calibri"/>
            </a:endParaRPr>
          </a:p>
        </p:txBody>
      </p:sp>
      <p:sp>
        <p:nvSpPr>
          <p:cNvPr id="40" name="Rectangle: Rounded Corners 39">
            <a:extLst>
              <a:ext uri="{FF2B5EF4-FFF2-40B4-BE49-F238E27FC236}">
                <a16:creationId xmlns:a16="http://schemas.microsoft.com/office/drawing/2014/main" id="{B2034096-983F-40E6-BF51-AD5233538D5E}"/>
              </a:ext>
            </a:extLst>
          </p:cNvPr>
          <p:cNvSpPr/>
          <p:nvPr/>
        </p:nvSpPr>
        <p:spPr>
          <a:xfrm>
            <a:off x="10261432" y="2129164"/>
            <a:ext cx="1857494" cy="698061"/>
          </a:xfrm>
          <a:prstGeom prst="roundRect">
            <a:avLst/>
          </a:prstGeom>
          <a:ln w="47625">
            <a:solidFill>
              <a:srgbClr val="D50C52"/>
            </a:solidFill>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45719" tIns="45719" rIns="45719" bIns="45719" numCol="1" spcCol="38100" rtlCol="0" anchor="ctr">
            <a:spAutoFit/>
          </a:bodyPr>
          <a:lstStyle/>
          <a:p>
            <a:pPr>
              <a:spcBef>
                <a:spcPts val="300"/>
              </a:spcBef>
              <a:spcAft>
                <a:spcPts val="300"/>
              </a:spcAft>
              <a:buClr>
                <a:schemeClr val="accent1"/>
              </a:buClr>
              <a:buSzPct val="120000"/>
            </a:pPr>
            <a:r>
              <a:rPr lang="en-GB" sz="1000" dirty="0">
                <a:solidFill>
                  <a:schemeClr val="tx1"/>
                </a:solidFill>
                <a:latin typeface="Arial" panose="020B0604020202020204" pitchFamily="34" charset="0"/>
                <a:cs typeface="Arial" panose="020B0604020202020204" pitchFamily="34" charset="0"/>
              </a:rPr>
              <a:t>5% reduction in</a:t>
            </a:r>
            <a:r>
              <a:rPr lang="en-GB" sz="1000" dirty="0"/>
              <a:t> reduction in emergency admissions 65yrs+  (baseline 2019/20) </a:t>
            </a:r>
          </a:p>
        </p:txBody>
      </p:sp>
      <p:sp>
        <p:nvSpPr>
          <p:cNvPr id="46" name="Arrow: Right 45">
            <a:extLst>
              <a:ext uri="{FF2B5EF4-FFF2-40B4-BE49-F238E27FC236}">
                <a16:creationId xmlns:a16="http://schemas.microsoft.com/office/drawing/2014/main" id="{0854FA7C-13CE-4DFE-80F0-51769B0E3CE6}"/>
              </a:ext>
            </a:extLst>
          </p:cNvPr>
          <p:cNvSpPr/>
          <p:nvPr/>
        </p:nvSpPr>
        <p:spPr>
          <a:xfrm>
            <a:off x="9835199" y="3752927"/>
            <a:ext cx="323921" cy="360040"/>
          </a:xfrm>
          <a:prstGeom prst="rightArrow">
            <a:avLst/>
          </a:prstGeom>
          <a:solidFill>
            <a:srgbClr val="D50C52"/>
          </a:solidFill>
          <a:ln w="44450" cap="flat">
            <a:solidFill>
              <a:srgbClr val="D50C52"/>
            </a:solidFill>
            <a:prstDash val="solid"/>
            <a:miter lim="800000"/>
          </a:ln>
          <a:effectLst/>
          <a:scene3d>
            <a:camera prst="orthographicFront"/>
            <a:lightRig rig="threePt" dir="t"/>
          </a:scene3d>
          <a:sp3d>
            <a:bevel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j-lt"/>
              <a:ea typeface="+mj-ea"/>
              <a:cs typeface="+mj-cs"/>
              <a:sym typeface="Calibri"/>
            </a:endParaRPr>
          </a:p>
        </p:txBody>
      </p:sp>
      <p:sp>
        <p:nvSpPr>
          <p:cNvPr id="59" name="Title 7">
            <a:extLst>
              <a:ext uri="{FF2B5EF4-FFF2-40B4-BE49-F238E27FC236}">
                <a16:creationId xmlns:a16="http://schemas.microsoft.com/office/drawing/2014/main" id="{0AEE6477-AA08-42E4-8ED5-F9F078EF9D2C}"/>
              </a:ext>
            </a:extLst>
          </p:cNvPr>
          <p:cNvSpPr txBox="1">
            <a:spLocks noGrp="1"/>
          </p:cNvSpPr>
          <p:nvPr>
            <p:ph type="title"/>
          </p:nvPr>
        </p:nvSpPr>
        <p:spPr>
          <a:xfrm>
            <a:off x="2675620" y="377281"/>
            <a:ext cx="11425237" cy="461665"/>
          </a:xfrm>
          <a:noFill/>
        </p:spPr>
        <p:txBody>
          <a:bodyPr wrap="square" rtlCol="0">
            <a:spAutoFit/>
          </a:bodyPr>
          <a:lstStyle/>
          <a:p>
            <a:r>
              <a:rPr lang="en-GB" dirty="0"/>
              <a:t>Bassetlaw Place Plan 2023/4</a:t>
            </a:r>
          </a:p>
        </p:txBody>
      </p:sp>
      <p:sp>
        <p:nvSpPr>
          <p:cNvPr id="69" name="Arrow: Right 68">
            <a:extLst>
              <a:ext uri="{FF2B5EF4-FFF2-40B4-BE49-F238E27FC236}">
                <a16:creationId xmlns:a16="http://schemas.microsoft.com/office/drawing/2014/main" id="{8333A645-FFA4-4C87-B0C5-7EC7AA2B7A98}"/>
              </a:ext>
            </a:extLst>
          </p:cNvPr>
          <p:cNvSpPr/>
          <p:nvPr/>
        </p:nvSpPr>
        <p:spPr>
          <a:xfrm>
            <a:off x="621991" y="3947190"/>
            <a:ext cx="323921" cy="360040"/>
          </a:xfrm>
          <a:prstGeom prst="rightArrow">
            <a:avLst/>
          </a:prstGeom>
          <a:solidFill>
            <a:srgbClr val="D50C52"/>
          </a:solidFill>
          <a:ln w="44450" cap="flat">
            <a:solidFill>
              <a:srgbClr val="D50C52"/>
            </a:solidFill>
            <a:prstDash val="solid"/>
            <a:miter lim="800000"/>
          </a:ln>
          <a:effectLst/>
          <a:scene3d>
            <a:camera prst="orthographicFront"/>
            <a:lightRig rig="threePt" dir="t"/>
          </a:scene3d>
          <a:sp3d>
            <a:bevel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j-lt"/>
              <a:ea typeface="+mj-ea"/>
              <a:cs typeface="+mj-cs"/>
              <a:sym typeface="Calibri"/>
            </a:endParaRPr>
          </a:p>
        </p:txBody>
      </p:sp>
      <p:sp>
        <p:nvSpPr>
          <p:cNvPr id="71" name="Rectangle: Rounded Corners 70">
            <a:extLst>
              <a:ext uri="{FF2B5EF4-FFF2-40B4-BE49-F238E27FC236}">
                <a16:creationId xmlns:a16="http://schemas.microsoft.com/office/drawing/2014/main" id="{F10F12CF-E474-401F-9FE6-DE15B4C5269C}"/>
              </a:ext>
            </a:extLst>
          </p:cNvPr>
          <p:cNvSpPr/>
          <p:nvPr/>
        </p:nvSpPr>
        <p:spPr>
          <a:xfrm>
            <a:off x="979534" y="1683689"/>
            <a:ext cx="8325652" cy="4527002"/>
          </a:xfrm>
          <a:prstGeom prst="roundRect">
            <a:avLst/>
          </a:prstGeom>
          <a:noFill/>
          <a:ln w="28575" cap="flat">
            <a:solidFill>
              <a:srgbClr val="0070C0"/>
            </a:solidFill>
            <a:prstDash val="sysDot"/>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dirty="0">
              <a:ln>
                <a:noFill/>
              </a:ln>
              <a:solidFill>
                <a:srgbClr val="000000"/>
              </a:solidFill>
              <a:effectLst/>
              <a:uFillTx/>
              <a:latin typeface="+mj-lt"/>
              <a:ea typeface="+mj-ea"/>
              <a:cs typeface="+mj-cs"/>
              <a:sym typeface="Calibri"/>
            </a:endParaRPr>
          </a:p>
        </p:txBody>
      </p:sp>
      <p:sp>
        <p:nvSpPr>
          <p:cNvPr id="17" name="Rectangle: Rounded Corners 16">
            <a:extLst>
              <a:ext uri="{FF2B5EF4-FFF2-40B4-BE49-F238E27FC236}">
                <a16:creationId xmlns:a16="http://schemas.microsoft.com/office/drawing/2014/main" id="{FAACCA4A-A0B8-4C8B-A011-B30271CEFD43}"/>
              </a:ext>
            </a:extLst>
          </p:cNvPr>
          <p:cNvSpPr/>
          <p:nvPr/>
        </p:nvSpPr>
        <p:spPr>
          <a:xfrm rot="16200000">
            <a:off x="-1780235" y="3876958"/>
            <a:ext cx="4527002" cy="357542"/>
          </a:xfrm>
          <a:prstGeom prst="roundRect">
            <a:avLst/>
          </a:prstGeom>
          <a:solidFill>
            <a:srgbClr val="D50C52"/>
          </a:solidFill>
          <a:ln w="47625">
            <a:solidFill>
              <a:srgbClr val="D50C52"/>
            </a:solidFill>
          </a:ln>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45719" tIns="45719" rIns="45719" bIns="45719" numCol="1" spcCol="38100" rtlCol="0" anchor="ctr">
            <a:spAutoFit/>
          </a:bodyPr>
          <a:lstStyle/>
          <a:p>
            <a:pPr marL="0" indent="0" algn="ctr">
              <a:spcBef>
                <a:spcPts val="300"/>
              </a:spcBef>
              <a:spcAft>
                <a:spcPts val="300"/>
              </a:spcAft>
              <a:buClr>
                <a:schemeClr val="accent1"/>
              </a:buClr>
              <a:buSzPct val="120000"/>
              <a:buFont typeface="Arial" panose="020B0604020202020204" pitchFamily="34" charset="0"/>
              <a:buNone/>
            </a:pPr>
            <a:r>
              <a:rPr lang="en-GB" sz="1000" b="1" dirty="0">
                <a:solidFill>
                  <a:schemeClr val="bg1"/>
                </a:solidFill>
                <a:latin typeface="Arial" panose="020B0604020202020204" pitchFamily="34" charset="0"/>
                <a:cs typeface="Arial" panose="020B0604020202020204" pitchFamily="34" charset="0"/>
              </a:rPr>
              <a:t>AGEING WELL</a:t>
            </a:r>
          </a:p>
        </p:txBody>
      </p:sp>
      <p:sp>
        <p:nvSpPr>
          <p:cNvPr id="18" name="TextBox 17">
            <a:extLst>
              <a:ext uri="{FF2B5EF4-FFF2-40B4-BE49-F238E27FC236}">
                <a16:creationId xmlns:a16="http://schemas.microsoft.com/office/drawing/2014/main" id="{78AF7D27-F80A-474C-B4FD-6CBA557C89EC}"/>
              </a:ext>
            </a:extLst>
          </p:cNvPr>
          <p:cNvSpPr txBox="1"/>
          <p:nvPr/>
        </p:nvSpPr>
        <p:spPr>
          <a:xfrm>
            <a:off x="1109580" y="2258860"/>
            <a:ext cx="7549071" cy="277460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285750" marR="0" indent="-285750" algn="l" defTabSz="457200" rtl="0" fontAlgn="auto" latinLnBrk="0" hangingPunct="0">
              <a:lnSpc>
                <a:spcPct val="100000"/>
              </a:lnSpc>
              <a:spcBef>
                <a:spcPts val="0"/>
              </a:spcBef>
              <a:spcAft>
                <a:spcPts val="0"/>
              </a:spcAft>
              <a:buClrTx/>
              <a:buSzTx/>
              <a:buFont typeface="Arial" panose="020B0604020202020204" pitchFamily="34" charset="0"/>
              <a:buChar char="•"/>
              <a:tabLst/>
            </a:pPr>
            <a:r>
              <a:rPr kumimoji="0" lang="en-GB" sz="1400" i="0" u="none" strike="noStrike" cap="none" spc="0" normalizeH="0" baseline="0" dirty="0">
                <a:ln>
                  <a:noFill/>
                </a:ln>
                <a:solidFill>
                  <a:srgbClr val="000000"/>
                </a:solidFill>
                <a:effectLst/>
                <a:uFillTx/>
                <a:latin typeface="Calibri" panose="020F0502020204030204" pitchFamily="34" charset="0"/>
                <a:cs typeface="Calibri" panose="020F0502020204030204" pitchFamily="34" charset="0"/>
                <a:sym typeface="Calibri"/>
              </a:rPr>
              <a:t>Baseline survey of social isolation and loneliness across Bassetlaw </a:t>
            </a:r>
          </a:p>
          <a:p>
            <a:pPr marL="285750" marR="0" indent="-285750" algn="l" defTabSz="457200" rtl="0" fontAlgn="auto" latinLnBrk="0" hangingPunct="0">
              <a:lnSpc>
                <a:spcPct val="100000"/>
              </a:lnSpc>
              <a:spcBef>
                <a:spcPts val="0"/>
              </a:spcBef>
              <a:spcAft>
                <a:spcPts val="0"/>
              </a:spcAft>
              <a:buClrTx/>
              <a:buSzTx/>
              <a:buFont typeface="Arial" panose="020B0604020202020204" pitchFamily="34" charset="0"/>
              <a:buChar char="•"/>
              <a:tabLst/>
            </a:pPr>
            <a:endParaRPr kumimoji="0" lang="en-GB" sz="1400" i="0" u="none" strike="noStrike" cap="none" spc="0" normalizeH="0" baseline="0" dirty="0">
              <a:ln>
                <a:noFill/>
              </a:ln>
              <a:solidFill>
                <a:srgbClr val="000000"/>
              </a:solidFill>
              <a:effectLst/>
              <a:uFillTx/>
              <a:latin typeface="Calibri" panose="020F0502020204030204" pitchFamily="34" charset="0"/>
              <a:cs typeface="Calibri" panose="020F0502020204030204" pitchFamily="34" charset="0"/>
              <a:sym typeface="Calibri"/>
            </a:endParaRPr>
          </a:p>
          <a:p>
            <a:pPr marL="285750" marR="0" indent="-285750" algn="l" defTabSz="457200" rtl="0" fontAlgn="auto" latinLnBrk="0" hangingPunct="0">
              <a:lnSpc>
                <a:spcPct val="100000"/>
              </a:lnSpc>
              <a:spcBef>
                <a:spcPts val="0"/>
              </a:spcBef>
              <a:spcAft>
                <a:spcPts val="0"/>
              </a:spcAft>
              <a:buClrTx/>
              <a:buSzTx/>
              <a:buFont typeface="Arial" panose="020B0604020202020204" pitchFamily="34" charset="0"/>
              <a:buChar char="•"/>
              <a:tabLst/>
            </a:pPr>
            <a:r>
              <a:rPr kumimoji="0" lang="en-GB" sz="1400" i="0" u="none" strike="noStrike" cap="none" spc="0" normalizeH="0" baseline="0" dirty="0">
                <a:ln>
                  <a:noFill/>
                </a:ln>
                <a:solidFill>
                  <a:srgbClr val="000000"/>
                </a:solidFill>
                <a:effectLst/>
                <a:uFillTx/>
                <a:latin typeface="Calibri" panose="020F0502020204030204" pitchFamily="34" charset="0"/>
                <a:cs typeface="Calibri" panose="020F0502020204030204" pitchFamily="34" charset="0"/>
                <a:sym typeface="Calibri"/>
              </a:rPr>
              <a:t>Development of Integrated Neighbourhood Teams and review of Place pathway for </a:t>
            </a:r>
            <a:r>
              <a:rPr lang="en-GB" sz="1400" dirty="0">
                <a:latin typeface="Calibri" panose="020F0502020204030204" pitchFamily="34" charset="0"/>
                <a:cs typeface="Calibri" panose="020F0502020204030204" pitchFamily="34" charset="0"/>
              </a:rPr>
              <a:t>frailty</a:t>
            </a:r>
            <a:r>
              <a:rPr kumimoji="0" lang="en-GB" sz="1400" i="0" u="none" strike="noStrike" cap="none" spc="0" normalizeH="0" baseline="0" dirty="0">
                <a:ln>
                  <a:noFill/>
                </a:ln>
                <a:solidFill>
                  <a:srgbClr val="000000"/>
                </a:solidFill>
                <a:effectLst/>
                <a:uFillTx/>
                <a:latin typeface="Calibri" panose="020F0502020204030204" pitchFamily="34" charset="0"/>
                <a:cs typeface="Calibri" panose="020F0502020204030204" pitchFamily="34" charset="0"/>
                <a:sym typeface="Calibri"/>
              </a:rPr>
              <a:t> and associated same day care pathway </a:t>
            </a:r>
          </a:p>
          <a:p>
            <a:pPr marL="285750" marR="0" indent="-285750" algn="l" defTabSz="457200" rtl="0" fontAlgn="auto" latinLnBrk="0" hangingPunct="0">
              <a:lnSpc>
                <a:spcPct val="100000"/>
              </a:lnSpc>
              <a:spcBef>
                <a:spcPts val="0"/>
              </a:spcBef>
              <a:spcAft>
                <a:spcPts val="0"/>
              </a:spcAft>
              <a:buClrTx/>
              <a:buSzTx/>
              <a:buFont typeface="Arial" panose="020B0604020202020204" pitchFamily="34" charset="0"/>
              <a:buChar char="•"/>
              <a:tabLst/>
            </a:pPr>
            <a:endParaRPr kumimoji="0" lang="en-GB" sz="1400" i="0" u="none" strike="noStrike" cap="none" spc="0" normalizeH="0" baseline="0" dirty="0">
              <a:ln>
                <a:noFill/>
              </a:ln>
              <a:solidFill>
                <a:srgbClr val="000000"/>
              </a:solidFill>
              <a:effectLst/>
              <a:uFillTx/>
              <a:latin typeface="Calibri" panose="020F0502020204030204" pitchFamily="34" charset="0"/>
              <a:cs typeface="Calibri" panose="020F0502020204030204" pitchFamily="34" charset="0"/>
              <a:sym typeface="Calibri"/>
            </a:endParaRPr>
          </a:p>
          <a:p>
            <a:pPr marL="285750" indent="-285750">
              <a:buFont typeface="Arial" panose="020B0604020202020204" pitchFamily="34" charset="0"/>
              <a:buChar char="•"/>
            </a:pPr>
            <a:r>
              <a:rPr lang="en-GB"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Development of </a:t>
            </a:r>
            <a:r>
              <a:rPr lang="en-GB" sz="1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Clinical Frailty Scale Assessment across all sectors </a:t>
            </a:r>
          </a:p>
          <a:p>
            <a:pPr marL="285750" indent="-285750">
              <a:buFont typeface="Arial" panose="020B0604020202020204" pitchFamily="34" charset="0"/>
              <a:buChar char="•"/>
            </a:pPr>
            <a:endParaRPr lang="en-GB"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285750" indent="-285750">
              <a:lnSpc>
                <a:spcPct val="115000"/>
              </a:lnSpc>
              <a:buFont typeface="Arial" panose="020B0604020202020204" pitchFamily="34" charset="0"/>
              <a:buChar char="•"/>
            </a:pPr>
            <a:r>
              <a:rPr lang="en-GB" sz="1400" dirty="0">
                <a:effectLst/>
                <a:latin typeface="Calibri" panose="020F0502020204030204" pitchFamily="34" charset="0"/>
                <a:ea typeface="Times New Roman" panose="02020603050405020304" pitchFamily="18" charset="0"/>
                <a:cs typeface="Calibri" panose="020F0502020204030204" pitchFamily="34" charset="0"/>
              </a:rPr>
              <a:t>Clinical champion for each PCN to take the Frailty agenda forward</a:t>
            </a:r>
          </a:p>
          <a:p>
            <a:pPr>
              <a:lnSpc>
                <a:spcPct val="115000"/>
              </a:lnSpc>
            </a:pPr>
            <a:endParaRPr lang="en-GB" sz="1400" dirty="0">
              <a:effectLst/>
              <a:latin typeface="Calibri" panose="020F0502020204030204" pitchFamily="34" charset="0"/>
              <a:ea typeface="Times New Roman" panose="02020603050405020304" pitchFamily="18" charset="0"/>
              <a:cs typeface="Calibri" panose="020F0502020204030204" pitchFamily="34" charset="0"/>
            </a:endParaRPr>
          </a:p>
          <a:p>
            <a:pPr marL="285750" indent="-285750">
              <a:lnSpc>
                <a:spcPct val="115000"/>
              </a:lnSpc>
              <a:buFont typeface="Arial" panose="020B0604020202020204" pitchFamily="34" charset="0"/>
              <a:buChar char="•"/>
            </a:pPr>
            <a:r>
              <a:rPr lang="en-GB" sz="1400" dirty="0">
                <a:latin typeface="Calibri" panose="020F0502020204030204" pitchFamily="34" charset="0"/>
                <a:ea typeface="Times New Roman" panose="02020603050405020304" pitchFamily="18" charset="0"/>
                <a:cs typeface="Calibri" panose="020F0502020204030204" pitchFamily="34" charset="0"/>
              </a:rPr>
              <a:t>Development of Proactive Care pilot (Larwood &amp; Bawtry PCN)  </a:t>
            </a:r>
            <a:r>
              <a:rPr lang="en-GB" sz="1400" dirty="0">
                <a:effectLst/>
                <a:latin typeface="Calibri" panose="020F0502020204030204" pitchFamily="34" charset="0"/>
                <a:ea typeface="Times New Roman" panose="02020603050405020304" pitchFamily="18" charset="0"/>
                <a:cs typeface="Calibri" panose="020F0502020204030204" pitchFamily="34" charset="0"/>
              </a:rPr>
              <a:t> </a:t>
            </a:r>
            <a:endParaRPr lang="en-GB" sz="1400" dirty="0">
              <a:effectLst/>
              <a:latin typeface="Calibri" panose="020F0502020204030204" pitchFamily="34" charset="0"/>
              <a:ea typeface="Calibri" panose="020F0502020204030204" pitchFamily="34" charset="0"/>
              <a:cs typeface="Calibri" panose="020F0502020204030204" pitchFamily="34" charset="0"/>
            </a:endParaRPr>
          </a:p>
          <a:p>
            <a:pPr marL="171450" marR="0" indent="-171450" algn="l" defTabSz="457200" rtl="0" fontAlgn="auto" latinLnBrk="0" hangingPunct="0">
              <a:lnSpc>
                <a:spcPct val="100000"/>
              </a:lnSpc>
              <a:spcBef>
                <a:spcPts val="0"/>
              </a:spcBef>
              <a:spcAft>
                <a:spcPts val="0"/>
              </a:spcAft>
              <a:buClrTx/>
              <a:buSzTx/>
              <a:buFont typeface="Arial" panose="020B0604020202020204" pitchFamily="34" charset="0"/>
              <a:buChar char="•"/>
              <a:tabLst/>
            </a:pPr>
            <a:endParaRPr kumimoji="0" lang="en-GB" sz="1400" b="0" i="0" u="none" strike="noStrike" cap="none" spc="0" normalizeH="0" baseline="0" dirty="0">
              <a:ln>
                <a:noFill/>
              </a:ln>
              <a:solidFill>
                <a:srgbClr val="000000"/>
              </a:solidFill>
              <a:effectLst/>
              <a:uFillTx/>
              <a:latin typeface="Calibri" panose="020F0502020204030204" pitchFamily="34" charset="0"/>
              <a:cs typeface="Calibri" panose="020F0502020204030204" pitchFamily="34" charset="0"/>
              <a:sym typeface="Calibri"/>
            </a:endParaRPr>
          </a:p>
          <a:p>
            <a:pPr marL="171450" marR="0" indent="-171450" algn="l" defTabSz="457200" rtl="0" fontAlgn="auto" latinLnBrk="0" hangingPunct="0">
              <a:lnSpc>
                <a:spcPct val="100000"/>
              </a:lnSpc>
              <a:spcBef>
                <a:spcPts val="0"/>
              </a:spcBef>
              <a:spcAft>
                <a:spcPts val="0"/>
              </a:spcAft>
              <a:buClrTx/>
              <a:buSzTx/>
              <a:buFont typeface="Arial" panose="020B0604020202020204" pitchFamily="34" charset="0"/>
              <a:buChar char="•"/>
              <a:tabLst/>
            </a:pPr>
            <a:endParaRPr lang="en-GB" sz="1400" dirty="0">
              <a:latin typeface="Calibri" panose="020F0502020204030204" pitchFamily="34" charset="0"/>
              <a:cs typeface="Calibri" panose="020F0502020204030204" pitchFamily="34" charset="0"/>
            </a:endParaRPr>
          </a:p>
        </p:txBody>
      </p:sp>
      <p:sp>
        <p:nvSpPr>
          <p:cNvPr id="19" name="Rectangle: Rounded Corners 18">
            <a:extLst>
              <a:ext uri="{FF2B5EF4-FFF2-40B4-BE49-F238E27FC236}">
                <a16:creationId xmlns:a16="http://schemas.microsoft.com/office/drawing/2014/main" id="{C8AA222A-74CE-41C4-A459-628DBB5D4624}"/>
              </a:ext>
            </a:extLst>
          </p:cNvPr>
          <p:cNvSpPr/>
          <p:nvPr/>
        </p:nvSpPr>
        <p:spPr>
          <a:xfrm>
            <a:off x="10241646" y="325841"/>
            <a:ext cx="1880506" cy="1038580"/>
          </a:xfrm>
          <a:prstGeom prst="roundRect">
            <a:avLst/>
          </a:prstGeom>
          <a:ln w="47625">
            <a:solidFill>
              <a:srgbClr val="D50C52"/>
            </a:solidFill>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45719" tIns="45719" rIns="45719" bIns="45719" numCol="1" spcCol="38100" rtlCol="0" anchor="ctr">
            <a:spAutoFit/>
          </a:bodyPr>
          <a:lstStyle/>
          <a:p>
            <a:pPr marL="0" indent="0" algn="l">
              <a:spcBef>
                <a:spcPts val="300"/>
              </a:spcBef>
              <a:spcAft>
                <a:spcPts val="300"/>
              </a:spcAft>
              <a:buClr>
                <a:schemeClr val="accent1"/>
              </a:buClr>
              <a:buSzPct val="120000"/>
              <a:buFont typeface="Arial" panose="020B0604020202020204" pitchFamily="34" charset="0"/>
              <a:buNone/>
            </a:pPr>
            <a:r>
              <a:rPr lang="en-GB" sz="1000" dirty="0">
                <a:solidFill>
                  <a:schemeClr val="tx1"/>
                </a:solidFill>
                <a:latin typeface="Arial" panose="020B0604020202020204" pitchFamily="34" charset="0"/>
                <a:cs typeface="Arial" panose="020B0604020202020204" pitchFamily="34" charset="0"/>
              </a:rPr>
              <a:t>Minimum 70% of 65yrs+ surveyed reporting reduction in social isolation and loneliness across PCN footprints</a:t>
            </a:r>
          </a:p>
        </p:txBody>
      </p:sp>
      <p:pic>
        <p:nvPicPr>
          <p:cNvPr id="14" name="Picture 2">
            <a:extLst>
              <a:ext uri="{FF2B5EF4-FFF2-40B4-BE49-F238E27FC236}">
                <a16:creationId xmlns:a16="http://schemas.microsoft.com/office/drawing/2014/main" id="{12D827BF-F7F2-4E28-A234-32A53FDA40F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94" y="66409"/>
            <a:ext cx="1553114" cy="7778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Rectangle: Rounded Corners 21">
            <a:extLst>
              <a:ext uri="{FF2B5EF4-FFF2-40B4-BE49-F238E27FC236}">
                <a16:creationId xmlns:a16="http://schemas.microsoft.com/office/drawing/2014/main" id="{ACDB6AA5-8968-4651-BC3A-A2EBF03EFF8C}"/>
              </a:ext>
            </a:extLst>
          </p:cNvPr>
          <p:cNvSpPr/>
          <p:nvPr/>
        </p:nvSpPr>
        <p:spPr>
          <a:xfrm>
            <a:off x="890275" y="6344980"/>
            <a:ext cx="793187" cy="289439"/>
          </a:xfrm>
          <a:prstGeom prst="roundRect">
            <a:avLst/>
          </a:prstGeom>
          <a:solidFill>
            <a:srgbClr val="FFC000"/>
          </a:solidFill>
          <a:ln w="12700" cap="flat">
            <a:solidFill>
              <a:srgbClr val="FFC000"/>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0" hangingPunct="0">
              <a:lnSpc>
                <a:spcPct val="100000"/>
              </a:lnSpc>
              <a:spcBef>
                <a:spcPts val="0"/>
              </a:spcBef>
              <a:spcAft>
                <a:spcPts val="0"/>
              </a:spcAft>
              <a:buClrTx/>
              <a:buSzTx/>
              <a:buFontTx/>
              <a:buNone/>
              <a:tabLst/>
            </a:pPr>
            <a:r>
              <a:rPr kumimoji="0" lang="en-GB" sz="1100" b="0" i="0" u="none" strike="noStrike" cap="none" spc="0" normalizeH="0" baseline="0" dirty="0">
                <a:ln>
                  <a:noFill/>
                </a:ln>
                <a:solidFill>
                  <a:srgbClr val="000000"/>
                </a:solidFill>
                <a:effectLst/>
                <a:uFillTx/>
                <a:latin typeface="+mj-lt"/>
                <a:ea typeface="+mj-ea"/>
                <a:cs typeface="+mj-cs"/>
                <a:sym typeface="Calibri"/>
              </a:rPr>
              <a:t>Core 20+ 5 </a:t>
            </a:r>
          </a:p>
        </p:txBody>
      </p:sp>
      <p:sp>
        <p:nvSpPr>
          <p:cNvPr id="23" name="Rectangle: Rounded Corners 22">
            <a:extLst>
              <a:ext uri="{FF2B5EF4-FFF2-40B4-BE49-F238E27FC236}">
                <a16:creationId xmlns:a16="http://schemas.microsoft.com/office/drawing/2014/main" id="{75277CB4-E66B-40CE-812B-D0F206F0F460}"/>
              </a:ext>
            </a:extLst>
          </p:cNvPr>
          <p:cNvSpPr/>
          <p:nvPr/>
        </p:nvSpPr>
        <p:spPr>
          <a:xfrm>
            <a:off x="1729030" y="6344980"/>
            <a:ext cx="1091002" cy="289439"/>
          </a:xfrm>
          <a:prstGeom prst="roundRect">
            <a:avLst/>
          </a:prstGeom>
          <a:solidFill>
            <a:schemeClr val="accent4"/>
          </a:solidFill>
          <a:ln w="12700" cap="flat">
            <a:solidFill>
              <a:schemeClr val="accent4"/>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algn="ctr" defTabSz="457200"/>
            <a:r>
              <a:rPr kumimoji="0" lang="en-GB" sz="1100" b="0" i="0" u="none" strike="noStrike" cap="none" spc="0" normalizeH="0" baseline="0" dirty="0">
                <a:ln>
                  <a:noFill/>
                </a:ln>
                <a:solidFill>
                  <a:srgbClr val="000000"/>
                </a:solidFill>
                <a:effectLst/>
                <a:uFillTx/>
                <a:latin typeface="+mj-lt"/>
                <a:ea typeface="+mj-ea"/>
                <a:cs typeface="+mj-cs"/>
                <a:sym typeface="Calibri"/>
              </a:rPr>
              <a:t> H&amp;WB Strategy</a:t>
            </a:r>
          </a:p>
        </p:txBody>
      </p:sp>
      <p:sp>
        <p:nvSpPr>
          <p:cNvPr id="24" name="Rectangle: Rounded Corners 23">
            <a:extLst>
              <a:ext uri="{FF2B5EF4-FFF2-40B4-BE49-F238E27FC236}">
                <a16:creationId xmlns:a16="http://schemas.microsoft.com/office/drawing/2014/main" id="{8F19BB71-E462-4A31-86D0-25DD839CCF30}"/>
              </a:ext>
            </a:extLst>
          </p:cNvPr>
          <p:cNvSpPr/>
          <p:nvPr/>
        </p:nvSpPr>
        <p:spPr>
          <a:xfrm>
            <a:off x="2844415" y="6358205"/>
            <a:ext cx="899444" cy="289439"/>
          </a:xfrm>
          <a:prstGeom prst="roundRect">
            <a:avLst/>
          </a:prstGeom>
          <a:solidFill>
            <a:schemeClr val="accent3">
              <a:lumMod val="60000"/>
              <a:lumOff val="40000"/>
            </a:schemeClr>
          </a:solidFill>
          <a:ln w="12700" cap="flat">
            <a:solidFill>
              <a:schemeClr val="accent3">
                <a:lumMod val="60000"/>
                <a:lumOff val="40000"/>
              </a:schemeClr>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algn="ctr" defTabSz="457200"/>
            <a:r>
              <a:rPr lang="en-GB" sz="1100" dirty="0"/>
              <a:t>ICP Strategy</a:t>
            </a:r>
          </a:p>
        </p:txBody>
      </p:sp>
      <p:sp>
        <p:nvSpPr>
          <p:cNvPr id="25" name="Rectangle: Rounded Corners 24">
            <a:extLst>
              <a:ext uri="{FF2B5EF4-FFF2-40B4-BE49-F238E27FC236}">
                <a16:creationId xmlns:a16="http://schemas.microsoft.com/office/drawing/2014/main" id="{E1665D91-0121-43B7-8C50-A2506823B61E}"/>
              </a:ext>
            </a:extLst>
          </p:cNvPr>
          <p:cNvSpPr/>
          <p:nvPr/>
        </p:nvSpPr>
        <p:spPr>
          <a:xfrm>
            <a:off x="3788382" y="6344980"/>
            <a:ext cx="1172917" cy="289439"/>
          </a:xfrm>
          <a:prstGeom prst="roundRect">
            <a:avLst/>
          </a:prstGeom>
          <a:solidFill>
            <a:schemeClr val="tx2">
              <a:lumMod val="60000"/>
              <a:lumOff val="40000"/>
            </a:schemeClr>
          </a:solidFill>
          <a:ln w="12700" cap="flat">
            <a:solidFill>
              <a:schemeClr val="tx2">
                <a:lumMod val="60000"/>
                <a:lumOff val="40000"/>
              </a:schemeClr>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defTabSz="457200" rtl="0" fontAlgn="auto" latinLnBrk="0" hangingPunct="0">
              <a:lnSpc>
                <a:spcPct val="100000"/>
              </a:lnSpc>
              <a:spcBef>
                <a:spcPts val="0"/>
              </a:spcBef>
              <a:spcAft>
                <a:spcPts val="0"/>
              </a:spcAft>
              <a:buClrTx/>
              <a:buSzTx/>
              <a:buFontTx/>
              <a:buNone/>
              <a:tabLst/>
            </a:pPr>
            <a:r>
              <a:rPr lang="en-GB" sz="1100" dirty="0"/>
              <a:t>BDC Strategic plan</a:t>
            </a:r>
            <a:endParaRPr kumimoji="0" lang="en-GB" sz="1100" b="0" i="0" u="none" strike="noStrike" cap="none" spc="0" normalizeH="0" baseline="0" dirty="0">
              <a:ln>
                <a:noFill/>
              </a:ln>
              <a:solidFill>
                <a:srgbClr val="000000"/>
              </a:solidFill>
              <a:effectLst/>
              <a:uFillTx/>
              <a:latin typeface="+mj-lt"/>
              <a:ea typeface="+mj-ea"/>
              <a:cs typeface="+mj-cs"/>
              <a:sym typeface="Calibri"/>
            </a:endParaRPr>
          </a:p>
        </p:txBody>
      </p:sp>
      <p:sp>
        <p:nvSpPr>
          <p:cNvPr id="26" name="TextBox 25">
            <a:extLst>
              <a:ext uri="{FF2B5EF4-FFF2-40B4-BE49-F238E27FC236}">
                <a16:creationId xmlns:a16="http://schemas.microsoft.com/office/drawing/2014/main" id="{8BD87C9A-8DD2-44A9-A9BE-47F581FE8797}"/>
              </a:ext>
            </a:extLst>
          </p:cNvPr>
          <p:cNvSpPr txBox="1"/>
          <p:nvPr/>
        </p:nvSpPr>
        <p:spPr>
          <a:xfrm>
            <a:off x="5918582" y="6319230"/>
            <a:ext cx="4053927" cy="43088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457200" rtl="0" fontAlgn="auto" latinLnBrk="0" hangingPunct="0">
              <a:lnSpc>
                <a:spcPct val="100000"/>
              </a:lnSpc>
              <a:spcBef>
                <a:spcPts val="0"/>
              </a:spcBef>
              <a:spcAft>
                <a:spcPts val="0"/>
              </a:spcAft>
              <a:buClrTx/>
              <a:buSzTx/>
              <a:buFontTx/>
              <a:buNone/>
              <a:tabLst/>
            </a:pPr>
            <a:r>
              <a:rPr lang="en-GB" sz="1100" b="1" dirty="0"/>
              <a:t>Supported by c</a:t>
            </a:r>
            <a:r>
              <a:rPr kumimoji="0" lang="en-GB" sz="1100" b="1" i="0" u="none" strike="noStrike" cap="none" spc="0" normalizeH="0" baseline="0" dirty="0">
                <a:ln>
                  <a:noFill/>
                </a:ln>
                <a:solidFill>
                  <a:srgbClr val="000000"/>
                </a:solidFill>
                <a:effectLst/>
                <a:uFillTx/>
                <a:latin typeface="+mj-lt"/>
                <a:ea typeface="+mj-ea"/>
                <a:cs typeface="+mj-cs"/>
                <a:sym typeface="Calibri"/>
              </a:rPr>
              <a:t>ontributing </a:t>
            </a:r>
            <a:r>
              <a:rPr lang="en-GB" sz="1100" b="1" dirty="0"/>
              <a:t>work from across Bassetlaw</a:t>
            </a:r>
            <a:r>
              <a:rPr kumimoji="0" lang="en-GB" sz="1100" b="1" i="0" u="none" strike="noStrike" cap="none" spc="0" normalizeH="0" baseline="0" dirty="0">
                <a:ln>
                  <a:noFill/>
                </a:ln>
                <a:solidFill>
                  <a:srgbClr val="000000"/>
                </a:solidFill>
                <a:effectLst/>
                <a:uFillTx/>
                <a:latin typeface="+mj-lt"/>
                <a:ea typeface="+mj-ea"/>
                <a:cs typeface="+mj-cs"/>
                <a:sym typeface="Calibri"/>
              </a:rPr>
              <a:t> Partner organisations outside the formal Partnership arrangements.</a:t>
            </a:r>
          </a:p>
        </p:txBody>
      </p:sp>
      <p:sp>
        <p:nvSpPr>
          <p:cNvPr id="27" name="Rectangle: Rounded Corners 26">
            <a:extLst>
              <a:ext uri="{FF2B5EF4-FFF2-40B4-BE49-F238E27FC236}">
                <a16:creationId xmlns:a16="http://schemas.microsoft.com/office/drawing/2014/main" id="{BB5758E3-EEF2-4EF8-B9C5-C81729DF9822}"/>
              </a:ext>
            </a:extLst>
          </p:cNvPr>
          <p:cNvSpPr/>
          <p:nvPr/>
        </p:nvSpPr>
        <p:spPr>
          <a:xfrm>
            <a:off x="4017807" y="3018239"/>
            <a:ext cx="226315" cy="135147"/>
          </a:xfrm>
          <a:prstGeom prst="roundRect">
            <a:avLst/>
          </a:prstGeom>
          <a:solidFill>
            <a:srgbClr val="FFC000"/>
          </a:solidFill>
          <a:ln w="12700" cap="flat">
            <a:solidFill>
              <a:srgbClr val="FFC000"/>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j-lt"/>
              <a:ea typeface="+mj-ea"/>
              <a:cs typeface="+mj-cs"/>
              <a:sym typeface="Calibri"/>
            </a:endParaRPr>
          </a:p>
        </p:txBody>
      </p:sp>
      <p:sp>
        <p:nvSpPr>
          <p:cNvPr id="31" name="Rectangle: Rounded Corners 30">
            <a:extLst>
              <a:ext uri="{FF2B5EF4-FFF2-40B4-BE49-F238E27FC236}">
                <a16:creationId xmlns:a16="http://schemas.microsoft.com/office/drawing/2014/main" id="{36462D39-23D9-48B0-B2A4-63765822E0E1}"/>
              </a:ext>
            </a:extLst>
          </p:cNvPr>
          <p:cNvSpPr/>
          <p:nvPr/>
        </p:nvSpPr>
        <p:spPr>
          <a:xfrm rot="16200000">
            <a:off x="7359181" y="3823715"/>
            <a:ext cx="4527002" cy="357542"/>
          </a:xfrm>
          <a:prstGeom prst="roundRect">
            <a:avLst/>
          </a:prstGeom>
          <a:solidFill>
            <a:srgbClr val="D50C52"/>
          </a:solidFill>
          <a:ln w="47625">
            <a:solidFill>
              <a:srgbClr val="C00000"/>
            </a:solidFill>
          </a:ln>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45719" tIns="45719" rIns="45719" bIns="45719" numCol="1" spcCol="38100" rtlCol="0" anchor="ctr">
            <a:spAutoFit/>
          </a:bodyPr>
          <a:lstStyle/>
          <a:p>
            <a:pPr algn="ctr">
              <a:spcBef>
                <a:spcPts val="300"/>
              </a:spcBef>
              <a:spcAft>
                <a:spcPts val="300"/>
              </a:spcAft>
              <a:buClr>
                <a:schemeClr val="accent1"/>
              </a:buClr>
              <a:buSzPct val="120000"/>
            </a:pPr>
            <a:r>
              <a:rPr lang="en-US" sz="1000" b="1" spc="-55" dirty="0">
                <a:solidFill>
                  <a:schemeClr val="bg1"/>
                </a:solidFill>
                <a:latin typeface="Arial" panose="020B0604020202020204" pitchFamily="34" charset="0"/>
                <a:cs typeface="Arial" panose="020B0604020202020204" pitchFamily="34" charset="0"/>
              </a:rPr>
              <a:t>KEY SUCCESS MEASURES</a:t>
            </a:r>
          </a:p>
        </p:txBody>
      </p:sp>
      <p:sp>
        <p:nvSpPr>
          <p:cNvPr id="33" name="Rectangle: Rounded Corners 32">
            <a:extLst>
              <a:ext uri="{FF2B5EF4-FFF2-40B4-BE49-F238E27FC236}">
                <a16:creationId xmlns:a16="http://schemas.microsoft.com/office/drawing/2014/main" id="{B3A4D626-BA02-4029-A75C-37D8C05337F4}"/>
              </a:ext>
            </a:extLst>
          </p:cNvPr>
          <p:cNvSpPr/>
          <p:nvPr/>
        </p:nvSpPr>
        <p:spPr>
          <a:xfrm>
            <a:off x="6338945" y="2333417"/>
            <a:ext cx="226315" cy="135147"/>
          </a:xfrm>
          <a:prstGeom prst="roundRect">
            <a:avLst/>
          </a:prstGeom>
          <a:solidFill>
            <a:schemeClr val="accent4"/>
          </a:solidFill>
          <a:ln w="12700" cap="flat">
            <a:solidFill>
              <a:schemeClr val="accent4"/>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j-lt"/>
              <a:ea typeface="+mj-ea"/>
              <a:cs typeface="+mj-cs"/>
              <a:sym typeface="Calibri"/>
            </a:endParaRPr>
          </a:p>
        </p:txBody>
      </p:sp>
      <p:sp>
        <p:nvSpPr>
          <p:cNvPr id="35" name="Rectangle: Rounded Corners 34">
            <a:extLst>
              <a:ext uri="{FF2B5EF4-FFF2-40B4-BE49-F238E27FC236}">
                <a16:creationId xmlns:a16="http://schemas.microsoft.com/office/drawing/2014/main" id="{F418BA05-84CD-40DA-B463-19559615D606}"/>
              </a:ext>
            </a:extLst>
          </p:cNvPr>
          <p:cNvSpPr/>
          <p:nvPr/>
        </p:nvSpPr>
        <p:spPr>
          <a:xfrm>
            <a:off x="6623793" y="2333417"/>
            <a:ext cx="226315" cy="135147"/>
          </a:xfrm>
          <a:prstGeom prst="roundRect">
            <a:avLst/>
          </a:prstGeom>
          <a:solidFill>
            <a:schemeClr val="tx2">
              <a:lumMod val="60000"/>
              <a:lumOff val="40000"/>
            </a:schemeClr>
          </a:solidFill>
          <a:ln w="12700" cap="flat">
            <a:solidFill>
              <a:schemeClr val="tx2">
                <a:lumMod val="60000"/>
                <a:lumOff val="40000"/>
              </a:schemeClr>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j-lt"/>
              <a:ea typeface="+mj-ea"/>
              <a:cs typeface="+mj-cs"/>
              <a:sym typeface="Calibri"/>
            </a:endParaRPr>
          </a:p>
        </p:txBody>
      </p:sp>
      <p:sp>
        <p:nvSpPr>
          <p:cNvPr id="38" name="Rectangle: Rounded Corners 37">
            <a:extLst>
              <a:ext uri="{FF2B5EF4-FFF2-40B4-BE49-F238E27FC236}">
                <a16:creationId xmlns:a16="http://schemas.microsoft.com/office/drawing/2014/main" id="{4E8A8B17-BAFD-40AF-ADD6-E71DCA5099D6}"/>
              </a:ext>
            </a:extLst>
          </p:cNvPr>
          <p:cNvSpPr/>
          <p:nvPr/>
        </p:nvSpPr>
        <p:spPr>
          <a:xfrm>
            <a:off x="4309352" y="3018238"/>
            <a:ext cx="226315" cy="135147"/>
          </a:xfrm>
          <a:prstGeom prst="roundRect">
            <a:avLst/>
          </a:prstGeom>
          <a:solidFill>
            <a:schemeClr val="accent4"/>
          </a:solidFill>
          <a:ln w="12700" cap="flat">
            <a:solidFill>
              <a:schemeClr val="accent4"/>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j-lt"/>
              <a:ea typeface="+mj-ea"/>
              <a:cs typeface="+mj-cs"/>
              <a:sym typeface="Calibri"/>
            </a:endParaRPr>
          </a:p>
        </p:txBody>
      </p:sp>
      <p:sp>
        <p:nvSpPr>
          <p:cNvPr id="41" name="Rectangle: Rounded Corners 40">
            <a:extLst>
              <a:ext uri="{FF2B5EF4-FFF2-40B4-BE49-F238E27FC236}">
                <a16:creationId xmlns:a16="http://schemas.microsoft.com/office/drawing/2014/main" id="{F91A8371-EEF2-4AA0-B69C-3A07E3EB8B7B}"/>
              </a:ext>
            </a:extLst>
          </p:cNvPr>
          <p:cNvSpPr/>
          <p:nvPr/>
        </p:nvSpPr>
        <p:spPr>
          <a:xfrm>
            <a:off x="4641096" y="3026441"/>
            <a:ext cx="226315" cy="135147"/>
          </a:xfrm>
          <a:prstGeom prst="roundRect">
            <a:avLst/>
          </a:prstGeom>
          <a:solidFill>
            <a:schemeClr val="accent3">
              <a:lumMod val="60000"/>
              <a:lumOff val="40000"/>
            </a:schemeClr>
          </a:solidFill>
          <a:ln w="12700" cap="flat">
            <a:solidFill>
              <a:schemeClr val="accent3">
                <a:lumMod val="60000"/>
                <a:lumOff val="40000"/>
              </a:schemeClr>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j-lt"/>
              <a:ea typeface="+mj-ea"/>
              <a:cs typeface="+mj-cs"/>
              <a:sym typeface="Calibri"/>
            </a:endParaRPr>
          </a:p>
        </p:txBody>
      </p:sp>
      <p:sp>
        <p:nvSpPr>
          <p:cNvPr id="45" name="Rectangle: Rounded Corners 44">
            <a:extLst>
              <a:ext uri="{FF2B5EF4-FFF2-40B4-BE49-F238E27FC236}">
                <a16:creationId xmlns:a16="http://schemas.microsoft.com/office/drawing/2014/main" id="{2F74C97C-BF73-48AB-BF91-BCC8A248F69F}"/>
              </a:ext>
            </a:extLst>
          </p:cNvPr>
          <p:cNvSpPr/>
          <p:nvPr/>
        </p:nvSpPr>
        <p:spPr>
          <a:xfrm>
            <a:off x="6338944" y="3412923"/>
            <a:ext cx="226315" cy="135147"/>
          </a:xfrm>
          <a:prstGeom prst="roundRect">
            <a:avLst/>
          </a:prstGeom>
          <a:solidFill>
            <a:schemeClr val="accent3">
              <a:lumMod val="60000"/>
              <a:lumOff val="40000"/>
            </a:schemeClr>
          </a:solidFill>
          <a:ln w="12700" cap="flat">
            <a:solidFill>
              <a:schemeClr val="accent3">
                <a:lumMod val="60000"/>
                <a:lumOff val="40000"/>
              </a:schemeClr>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j-lt"/>
              <a:ea typeface="+mj-ea"/>
              <a:cs typeface="+mj-cs"/>
              <a:sym typeface="Calibri"/>
            </a:endParaRPr>
          </a:p>
        </p:txBody>
      </p:sp>
      <p:sp>
        <p:nvSpPr>
          <p:cNvPr id="52" name="Rectangle: Rounded Corners 51">
            <a:extLst>
              <a:ext uri="{FF2B5EF4-FFF2-40B4-BE49-F238E27FC236}">
                <a16:creationId xmlns:a16="http://schemas.microsoft.com/office/drawing/2014/main" id="{EE8FA18C-7980-41E9-A8C0-D18FB3DBAA83}"/>
              </a:ext>
            </a:extLst>
          </p:cNvPr>
          <p:cNvSpPr/>
          <p:nvPr/>
        </p:nvSpPr>
        <p:spPr>
          <a:xfrm>
            <a:off x="6313104" y="3879616"/>
            <a:ext cx="226315" cy="135147"/>
          </a:xfrm>
          <a:prstGeom prst="roundRect">
            <a:avLst/>
          </a:prstGeom>
          <a:solidFill>
            <a:schemeClr val="accent3">
              <a:lumMod val="60000"/>
              <a:lumOff val="40000"/>
            </a:schemeClr>
          </a:solidFill>
          <a:ln w="12700" cap="flat">
            <a:solidFill>
              <a:schemeClr val="accent3">
                <a:lumMod val="60000"/>
                <a:lumOff val="40000"/>
              </a:schemeClr>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j-lt"/>
              <a:ea typeface="+mj-ea"/>
              <a:cs typeface="+mj-cs"/>
              <a:sym typeface="Calibri"/>
            </a:endParaRPr>
          </a:p>
        </p:txBody>
      </p:sp>
      <p:sp>
        <p:nvSpPr>
          <p:cNvPr id="53" name="Rectangle: Rounded Corners 52">
            <a:extLst>
              <a:ext uri="{FF2B5EF4-FFF2-40B4-BE49-F238E27FC236}">
                <a16:creationId xmlns:a16="http://schemas.microsoft.com/office/drawing/2014/main" id="{8B7CEAD4-BC99-4764-BC21-D739A9DD45F0}"/>
              </a:ext>
            </a:extLst>
          </p:cNvPr>
          <p:cNvSpPr/>
          <p:nvPr/>
        </p:nvSpPr>
        <p:spPr>
          <a:xfrm>
            <a:off x="6573041" y="3879616"/>
            <a:ext cx="226315" cy="135147"/>
          </a:xfrm>
          <a:prstGeom prst="roundRect">
            <a:avLst/>
          </a:prstGeom>
          <a:solidFill>
            <a:schemeClr val="tx2">
              <a:lumMod val="60000"/>
              <a:lumOff val="40000"/>
            </a:schemeClr>
          </a:solidFill>
          <a:ln w="12700" cap="flat">
            <a:solidFill>
              <a:schemeClr val="tx2">
                <a:lumMod val="60000"/>
                <a:lumOff val="40000"/>
              </a:schemeClr>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j-lt"/>
              <a:ea typeface="+mj-ea"/>
              <a:cs typeface="+mj-cs"/>
              <a:sym typeface="Calibri"/>
            </a:endParaRPr>
          </a:p>
        </p:txBody>
      </p:sp>
      <p:sp>
        <p:nvSpPr>
          <p:cNvPr id="32" name="Rectangle: Rounded Corners 31">
            <a:extLst>
              <a:ext uri="{FF2B5EF4-FFF2-40B4-BE49-F238E27FC236}">
                <a16:creationId xmlns:a16="http://schemas.microsoft.com/office/drawing/2014/main" id="{7C0F7A4B-D0D1-42F0-821E-C47102C298B3}"/>
              </a:ext>
            </a:extLst>
          </p:cNvPr>
          <p:cNvSpPr/>
          <p:nvPr/>
        </p:nvSpPr>
        <p:spPr>
          <a:xfrm>
            <a:off x="3294137" y="1125694"/>
            <a:ext cx="4009414" cy="306465"/>
          </a:xfrm>
          <a:prstGeom prst="roundRect">
            <a:avLst/>
          </a:prstGeom>
          <a:ln>
            <a:solidFill>
              <a:srgbClr val="D50C52"/>
            </a:solidFill>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45719" tIns="45719" rIns="45719" bIns="45719" numCol="1" spcCol="38100" rtlCol="0" anchor="ctr">
            <a:spAutoFit/>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lang="en-US" sz="1200" b="1" spc="-55" dirty="0">
                <a:solidFill>
                  <a:schemeClr val="tx1"/>
                </a:solidFill>
                <a:latin typeface="Arial" panose="020B0604020202020204" pitchFamily="34" charset="0"/>
                <a:cs typeface="Arial" panose="020B0604020202020204" pitchFamily="34" charset="0"/>
              </a:rPr>
              <a:t>PBP Delivery Team  Key Initiatives </a:t>
            </a:r>
          </a:p>
        </p:txBody>
      </p:sp>
      <p:sp>
        <p:nvSpPr>
          <p:cNvPr id="34" name="Rectangle: Rounded Corners 33">
            <a:extLst>
              <a:ext uri="{FF2B5EF4-FFF2-40B4-BE49-F238E27FC236}">
                <a16:creationId xmlns:a16="http://schemas.microsoft.com/office/drawing/2014/main" id="{4862DDF3-1BF2-443E-B5A9-E5A2D6A34BDB}"/>
              </a:ext>
            </a:extLst>
          </p:cNvPr>
          <p:cNvSpPr/>
          <p:nvPr/>
        </p:nvSpPr>
        <p:spPr>
          <a:xfrm>
            <a:off x="10230140" y="2928976"/>
            <a:ext cx="1903518" cy="698061"/>
          </a:xfrm>
          <a:prstGeom prst="roundRect">
            <a:avLst/>
          </a:prstGeom>
          <a:ln w="47625">
            <a:solidFill>
              <a:srgbClr val="D50C52"/>
            </a:solidFill>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45719" tIns="45719" rIns="45719" bIns="45719" numCol="1" spcCol="38100" rtlCol="0" anchor="ctr">
            <a:spAutoFit/>
          </a:bodyPr>
          <a:lstStyle/>
          <a:p>
            <a:pPr marL="0" indent="0" algn="l">
              <a:spcBef>
                <a:spcPts val="300"/>
              </a:spcBef>
              <a:spcAft>
                <a:spcPts val="300"/>
              </a:spcAft>
              <a:buClr>
                <a:schemeClr val="accent1"/>
              </a:buClr>
              <a:buSzPct val="120000"/>
              <a:buFont typeface="Arial" panose="020B0604020202020204" pitchFamily="34" charset="0"/>
              <a:buNone/>
            </a:pPr>
            <a:r>
              <a:rPr lang="en-GB" sz="1000" dirty="0">
                <a:solidFill>
                  <a:schemeClr val="tx1"/>
                </a:solidFill>
                <a:latin typeface="Arial" panose="020B0604020202020204" pitchFamily="34" charset="0"/>
                <a:cs typeface="Arial" panose="020B0604020202020204" pitchFamily="34" charset="0"/>
              </a:rPr>
              <a:t>5% Reduction in emergency admissions as a result of falls between 2019/20 baseline</a:t>
            </a:r>
          </a:p>
        </p:txBody>
      </p:sp>
      <p:sp>
        <p:nvSpPr>
          <p:cNvPr id="37" name="Rectangle: Rounded Corners 36">
            <a:extLst>
              <a:ext uri="{FF2B5EF4-FFF2-40B4-BE49-F238E27FC236}">
                <a16:creationId xmlns:a16="http://schemas.microsoft.com/office/drawing/2014/main" id="{65D71CB2-F8C3-4EAD-BD69-F32EABB3C001}"/>
              </a:ext>
            </a:extLst>
          </p:cNvPr>
          <p:cNvSpPr/>
          <p:nvPr/>
        </p:nvSpPr>
        <p:spPr>
          <a:xfrm>
            <a:off x="10207128" y="5782387"/>
            <a:ext cx="1903517" cy="527802"/>
          </a:xfrm>
          <a:prstGeom prst="roundRect">
            <a:avLst/>
          </a:prstGeom>
          <a:ln w="47625">
            <a:solidFill>
              <a:srgbClr val="D50C52"/>
            </a:solidFill>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45719" tIns="45719" rIns="45719" bIns="45719" numCol="1" spcCol="38100" rtlCol="0" anchor="ctr">
            <a:spAutoFit/>
          </a:bodyPr>
          <a:lstStyle/>
          <a:p>
            <a:pPr marL="0" indent="0" algn="l">
              <a:spcBef>
                <a:spcPts val="300"/>
              </a:spcBef>
              <a:spcAft>
                <a:spcPts val="300"/>
              </a:spcAft>
              <a:buClr>
                <a:schemeClr val="accent1"/>
              </a:buClr>
              <a:buSzPct val="120000"/>
              <a:buFont typeface="Arial" panose="020B0604020202020204" pitchFamily="34" charset="0"/>
              <a:buNone/>
            </a:pPr>
            <a:r>
              <a:rPr lang="en-GB" sz="1000" dirty="0">
                <a:solidFill>
                  <a:schemeClr val="tx1"/>
                </a:solidFill>
                <a:latin typeface="Arial" panose="020B0604020202020204" pitchFamily="34" charset="0"/>
                <a:ea typeface="Times New Roman" panose="02020603050405020304" pitchFamily="18" charset="0"/>
                <a:cs typeface="Arial" panose="020B0604020202020204" pitchFamily="34" charset="0"/>
              </a:rPr>
              <a:t>Proactive Care pilot metrics in development </a:t>
            </a:r>
            <a:endParaRPr lang="en-GB" sz="1000" dirty="0">
              <a:solidFill>
                <a:schemeClr val="tx1"/>
              </a:solidFill>
              <a:latin typeface="Arial" panose="020B0604020202020204" pitchFamily="34" charset="0"/>
              <a:cs typeface="Arial" panose="020B0604020202020204" pitchFamily="34" charset="0"/>
            </a:endParaRPr>
          </a:p>
        </p:txBody>
      </p:sp>
      <p:sp>
        <p:nvSpPr>
          <p:cNvPr id="39" name="Rectangle: Rounded Corners 38">
            <a:extLst>
              <a:ext uri="{FF2B5EF4-FFF2-40B4-BE49-F238E27FC236}">
                <a16:creationId xmlns:a16="http://schemas.microsoft.com/office/drawing/2014/main" id="{79273EA1-E80F-490B-AD9C-2C2838EEE34E}"/>
              </a:ext>
            </a:extLst>
          </p:cNvPr>
          <p:cNvSpPr/>
          <p:nvPr/>
        </p:nvSpPr>
        <p:spPr>
          <a:xfrm>
            <a:off x="6023992" y="4365104"/>
            <a:ext cx="226315" cy="135147"/>
          </a:xfrm>
          <a:prstGeom prst="roundRect">
            <a:avLst/>
          </a:prstGeom>
          <a:solidFill>
            <a:schemeClr val="accent3">
              <a:lumMod val="60000"/>
              <a:lumOff val="40000"/>
            </a:schemeClr>
          </a:solidFill>
          <a:ln w="12700" cap="flat">
            <a:solidFill>
              <a:schemeClr val="accent3">
                <a:lumMod val="60000"/>
                <a:lumOff val="40000"/>
              </a:schemeClr>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j-lt"/>
              <a:ea typeface="+mj-ea"/>
              <a:cs typeface="+mj-cs"/>
              <a:sym typeface="Calibri"/>
            </a:endParaRPr>
          </a:p>
        </p:txBody>
      </p:sp>
      <p:sp>
        <p:nvSpPr>
          <p:cNvPr id="42" name="Rectangle: Rounded Corners 41">
            <a:extLst>
              <a:ext uri="{FF2B5EF4-FFF2-40B4-BE49-F238E27FC236}">
                <a16:creationId xmlns:a16="http://schemas.microsoft.com/office/drawing/2014/main" id="{05906C93-297F-4E39-8A87-E2EA6FDE2A3F}"/>
              </a:ext>
            </a:extLst>
          </p:cNvPr>
          <p:cNvSpPr/>
          <p:nvPr/>
        </p:nvSpPr>
        <p:spPr>
          <a:xfrm>
            <a:off x="6313104" y="4365104"/>
            <a:ext cx="226315" cy="135147"/>
          </a:xfrm>
          <a:prstGeom prst="roundRect">
            <a:avLst/>
          </a:prstGeom>
          <a:solidFill>
            <a:schemeClr val="tx2">
              <a:lumMod val="60000"/>
              <a:lumOff val="40000"/>
            </a:schemeClr>
          </a:solidFill>
          <a:ln w="12700" cap="flat">
            <a:solidFill>
              <a:schemeClr val="tx2">
                <a:lumMod val="60000"/>
                <a:lumOff val="40000"/>
              </a:schemeClr>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j-lt"/>
              <a:ea typeface="+mj-ea"/>
              <a:cs typeface="+mj-cs"/>
              <a:sym typeface="Calibri"/>
            </a:endParaRPr>
          </a:p>
        </p:txBody>
      </p:sp>
      <p:sp>
        <p:nvSpPr>
          <p:cNvPr id="2" name="Rectangle: Rounded Corners 1">
            <a:extLst>
              <a:ext uri="{FF2B5EF4-FFF2-40B4-BE49-F238E27FC236}">
                <a16:creationId xmlns:a16="http://schemas.microsoft.com/office/drawing/2014/main" id="{736334E0-7EEA-A3B6-86EB-40311DB44AD7}"/>
              </a:ext>
            </a:extLst>
          </p:cNvPr>
          <p:cNvSpPr/>
          <p:nvPr/>
        </p:nvSpPr>
        <p:spPr>
          <a:xfrm>
            <a:off x="10230139" y="4968037"/>
            <a:ext cx="1896289" cy="698061"/>
          </a:xfrm>
          <a:prstGeom prst="roundRect">
            <a:avLst/>
          </a:prstGeom>
          <a:ln w="47625">
            <a:solidFill>
              <a:srgbClr val="D50C52"/>
            </a:solidFill>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45719" tIns="45719" rIns="45719" bIns="45719" numCol="1" spcCol="38100" rtlCol="0" anchor="ctr">
            <a:spAutoFit/>
          </a:bodyPr>
          <a:lstStyle/>
          <a:p>
            <a:pPr>
              <a:spcBef>
                <a:spcPts val="300"/>
              </a:spcBef>
              <a:spcAft>
                <a:spcPts val="300"/>
              </a:spcAft>
              <a:buClr>
                <a:schemeClr val="accent1"/>
              </a:buClr>
              <a:buSzPct val="120000"/>
            </a:pPr>
            <a:r>
              <a:rPr lang="en-GB" sz="1000" dirty="0">
                <a:solidFill>
                  <a:schemeClr val="tx1"/>
                </a:solidFill>
                <a:effectLst/>
                <a:latin typeface="Arial" panose="020B0604020202020204" pitchFamily="34" charset="0"/>
                <a:ea typeface="Calibri" panose="020F0502020204030204" pitchFamily="34" charset="0"/>
                <a:cs typeface="Arial" panose="020B0604020202020204" pitchFamily="34" charset="0"/>
              </a:rPr>
              <a:t>10% increase in cancer screening uptake (baseline 2019-20)  </a:t>
            </a:r>
          </a:p>
        </p:txBody>
      </p:sp>
      <p:sp>
        <p:nvSpPr>
          <p:cNvPr id="3" name="Rectangle: Rounded Corners 2">
            <a:extLst>
              <a:ext uri="{FF2B5EF4-FFF2-40B4-BE49-F238E27FC236}">
                <a16:creationId xmlns:a16="http://schemas.microsoft.com/office/drawing/2014/main" id="{B08C9066-5F1F-A4B9-FD90-81BE9DBD9182}"/>
              </a:ext>
            </a:extLst>
          </p:cNvPr>
          <p:cNvSpPr/>
          <p:nvPr/>
        </p:nvSpPr>
        <p:spPr>
          <a:xfrm>
            <a:off x="10237368" y="4345103"/>
            <a:ext cx="1889061" cy="527802"/>
          </a:xfrm>
          <a:prstGeom prst="roundRect">
            <a:avLst/>
          </a:prstGeom>
          <a:ln w="47625">
            <a:solidFill>
              <a:srgbClr val="D50C52"/>
            </a:solidFill>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45719" tIns="45719" rIns="45719" bIns="45719" numCol="1" spcCol="38100" rtlCol="0" anchor="ctr">
            <a:spAutoFit/>
          </a:bodyPr>
          <a:lstStyle/>
          <a:p>
            <a:pPr>
              <a:spcBef>
                <a:spcPts val="300"/>
              </a:spcBef>
              <a:spcAft>
                <a:spcPts val="300"/>
              </a:spcAft>
              <a:buClr>
                <a:schemeClr val="accent1"/>
              </a:buClr>
              <a:buSzPct val="120000"/>
            </a:pPr>
            <a:r>
              <a:rPr lang="en-GB" sz="1000" dirty="0">
                <a:solidFill>
                  <a:schemeClr val="tx1"/>
                </a:solidFill>
                <a:latin typeface="Arial" panose="020B0604020202020204" pitchFamily="34" charset="0"/>
                <a:ea typeface="Calibri" panose="020F0502020204030204" pitchFamily="34" charset="0"/>
                <a:cs typeface="Arial" panose="020B0604020202020204" pitchFamily="34" charset="0"/>
              </a:rPr>
              <a:t>5% increase in 65yrs+ engaging in NHS h</a:t>
            </a:r>
            <a:r>
              <a:rPr lang="en-GB" sz="1000" dirty="0">
                <a:solidFill>
                  <a:schemeClr val="tx1"/>
                </a:solidFill>
                <a:effectLst/>
                <a:latin typeface="Arial" panose="020B0604020202020204" pitchFamily="34" charset="0"/>
                <a:ea typeface="Calibri" panose="020F0502020204030204" pitchFamily="34" charset="0"/>
                <a:cs typeface="Arial" panose="020B0604020202020204" pitchFamily="34" charset="0"/>
              </a:rPr>
              <a:t>ealth check </a:t>
            </a:r>
          </a:p>
        </p:txBody>
      </p:sp>
      <p:sp>
        <p:nvSpPr>
          <p:cNvPr id="4" name="Rectangle: Rounded Corners 3">
            <a:extLst>
              <a:ext uri="{FF2B5EF4-FFF2-40B4-BE49-F238E27FC236}">
                <a16:creationId xmlns:a16="http://schemas.microsoft.com/office/drawing/2014/main" id="{9735D925-6C96-68AC-55DD-E0979F2522C7}"/>
              </a:ext>
            </a:extLst>
          </p:cNvPr>
          <p:cNvSpPr/>
          <p:nvPr/>
        </p:nvSpPr>
        <p:spPr>
          <a:xfrm>
            <a:off x="10261432" y="1472263"/>
            <a:ext cx="1849213" cy="527802"/>
          </a:xfrm>
          <a:prstGeom prst="roundRect">
            <a:avLst/>
          </a:prstGeom>
          <a:ln w="47625">
            <a:solidFill>
              <a:srgbClr val="D50C52"/>
            </a:solidFill>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45719" tIns="45719" rIns="45719" bIns="45719" numCol="1" spcCol="38100" rtlCol="0" anchor="ctr">
            <a:spAutoFit/>
          </a:bodyPr>
          <a:lstStyle/>
          <a:p>
            <a:pPr>
              <a:spcBef>
                <a:spcPts val="300"/>
              </a:spcBef>
              <a:spcAft>
                <a:spcPts val="300"/>
              </a:spcAft>
              <a:buClr>
                <a:schemeClr val="accent1"/>
              </a:buClr>
              <a:buSzPct val="120000"/>
            </a:pPr>
            <a:r>
              <a:rPr kumimoji="0" lang="en-GB" sz="1000" b="0" i="0" u="none" strike="noStrike" cap="none" spc="0" normalizeH="0" baseline="0" dirty="0">
                <a:ln>
                  <a:noFill/>
                </a:ln>
                <a:solidFill>
                  <a:schemeClr val="tx1"/>
                </a:solidFill>
                <a:effectLst/>
                <a:uFillTx/>
                <a:latin typeface="Arial" panose="020B0604020202020204" pitchFamily="34" charset="0"/>
                <a:cs typeface="Arial" panose="020B0604020202020204" pitchFamily="34" charset="0"/>
                <a:sym typeface="Calibri"/>
              </a:rPr>
              <a:t>INT develop</a:t>
            </a:r>
            <a:r>
              <a:rPr lang="en-GB" sz="1000" dirty="0">
                <a:solidFill>
                  <a:schemeClr val="tx1"/>
                </a:solidFill>
                <a:latin typeface="Arial" panose="020B0604020202020204" pitchFamily="34" charset="0"/>
                <a:cs typeface="Arial" panose="020B0604020202020204" pitchFamily="34" charset="0"/>
              </a:rPr>
              <a:t>ment &amp; HIIF outcomes </a:t>
            </a:r>
          </a:p>
        </p:txBody>
      </p:sp>
      <p:sp>
        <p:nvSpPr>
          <p:cNvPr id="5" name="Rectangle: Rounded Corners 4">
            <a:extLst>
              <a:ext uri="{FF2B5EF4-FFF2-40B4-BE49-F238E27FC236}">
                <a16:creationId xmlns:a16="http://schemas.microsoft.com/office/drawing/2014/main" id="{461A9BC7-E361-2A6A-7C63-D87323AB466C}"/>
              </a:ext>
            </a:extLst>
          </p:cNvPr>
          <p:cNvSpPr/>
          <p:nvPr/>
        </p:nvSpPr>
        <p:spPr>
          <a:xfrm>
            <a:off x="10236353" y="3722169"/>
            <a:ext cx="1903517" cy="527802"/>
          </a:xfrm>
          <a:prstGeom prst="roundRect">
            <a:avLst/>
          </a:prstGeom>
          <a:ln w="47625">
            <a:solidFill>
              <a:srgbClr val="D50C52"/>
            </a:solidFill>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45719" tIns="45719" rIns="45719" bIns="45719" numCol="1" spcCol="38100" rtlCol="0" anchor="ctr">
            <a:spAutoFit/>
          </a:bodyPr>
          <a:lstStyle/>
          <a:p>
            <a:pPr marL="0" indent="0" algn="l">
              <a:spcBef>
                <a:spcPts val="300"/>
              </a:spcBef>
              <a:spcAft>
                <a:spcPts val="300"/>
              </a:spcAft>
              <a:buClr>
                <a:schemeClr val="accent1"/>
              </a:buClr>
              <a:buSzPct val="120000"/>
              <a:buFont typeface="Arial" panose="020B0604020202020204" pitchFamily="34" charset="0"/>
              <a:buNone/>
            </a:pPr>
            <a:r>
              <a:rPr lang="en-GB" sz="1000" dirty="0">
                <a:effectLst/>
                <a:latin typeface="Arial" panose="020B0604020202020204" pitchFamily="34" charset="0"/>
                <a:ea typeface="Times New Roman" panose="02020603050405020304" pitchFamily="18" charset="0"/>
                <a:cs typeface="Arial" panose="020B0604020202020204" pitchFamily="34" charset="0"/>
              </a:rPr>
              <a:t>Clinical champion identified within each PCN</a:t>
            </a:r>
            <a:endParaRPr lang="en-GB" sz="10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06395352"/>
      </p:ext>
    </p:extLst>
  </p:cSld>
  <p:clrMapOvr>
    <a:masterClrMapping/>
  </p:clrMapOvr>
  <p:transition spd="med"/>
</p:sld>
</file>

<file path=ppt/theme/theme1.xml><?xml version="1.0" encoding="utf-8"?>
<a:theme xmlns:a="http://schemas.openxmlformats.org/drawingml/2006/main" name="Presentation - basic - ICS local">
  <a:themeElements>
    <a:clrScheme name="ICP">
      <a:dk1>
        <a:sysClr val="windowText" lastClr="000000"/>
      </a:dk1>
      <a:lt1>
        <a:srgbClr val="FFFFFF"/>
      </a:lt1>
      <a:dk2>
        <a:srgbClr val="2D2E83"/>
      </a:dk2>
      <a:lt2>
        <a:srgbClr val="9AD4F0"/>
      </a:lt2>
      <a:accent1>
        <a:srgbClr val="36A9E1"/>
      </a:accent1>
      <a:accent2>
        <a:srgbClr val="951B8B"/>
      </a:accent2>
      <a:accent3>
        <a:srgbClr val="D60B52"/>
      </a:accent3>
      <a:accent4>
        <a:srgbClr val="3AAA35"/>
      </a:accent4>
      <a:accent5>
        <a:srgbClr val="95C11F"/>
      </a:accent5>
      <a:accent6>
        <a:srgbClr val="585857"/>
      </a:accent6>
      <a:hlink>
        <a:srgbClr val="36A9E1"/>
      </a:hlink>
      <a:folHlink>
        <a:srgbClr val="36A9E1"/>
      </a:folHlink>
    </a:clrScheme>
    <a:fontScheme name="TITLE PAGE">
      <a:majorFont>
        <a:latin typeface="Calibri"/>
        <a:ea typeface="Calibri"/>
        <a:cs typeface="Calibri"/>
      </a:majorFont>
      <a:minorFont>
        <a:latin typeface="Helvetica"/>
        <a:ea typeface="Helvetica"/>
        <a:cs typeface="Helvetica"/>
      </a:minorFont>
    </a:fontScheme>
    <a:fmtScheme name="TITLE PAG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extLst>
    <a:ext uri="{05A4C25C-085E-4340-85A3-A5531E510DB2}">
      <thm15:themeFamily xmlns:thm15="http://schemas.microsoft.com/office/thememl/2012/main" name="Presentation - basic - PBP 16_9 002.potx" id="{FA2C1788-F0FE-4C51-A6C1-3B9517BA1428}" vid="{BE8C256A-C2BC-457C-B846-5A443873B4FC}"/>
    </a:ext>
  </a:extLst>
</a:theme>
</file>

<file path=ppt/theme/theme2.xml><?xml version="1.0" encoding="utf-8"?>
<a:theme xmlns:a="http://schemas.openxmlformats.org/drawingml/2006/main" name="TITLE PAGE">
  <a:themeElements>
    <a:clrScheme name="TITLE PAG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TITLE PAGE">
      <a:majorFont>
        <a:latin typeface="Calibri"/>
        <a:ea typeface="Calibri"/>
        <a:cs typeface="Calibri"/>
      </a:majorFont>
      <a:minorFont>
        <a:latin typeface="Helvetica"/>
        <a:ea typeface="Helvetica"/>
        <a:cs typeface="Helvetica"/>
      </a:minorFont>
    </a:fontScheme>
    <a:fmtScheme name="TITLE PAG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Metadata/LabelInfo.xml><?xml version="1.0" encoding="utf-8"?>
<clbl:labelList xmlns:clbl="http://schemas.microsoft.com/office/2020/mipLabelMetadata">
  <clbl:label id="{37c354b2-85b0-47f5-b222-07b48d774ee3}" enabled="0" method="" siteId="{37c354b2-85b0-47f5-b222-07b48d774ee3}" removed="1"/>
</clbl:labelList>
</file>

<file path=docProps/app.xml><?xml version="1.0" encoding="utf-8"?>
<Properties xmlns="http://schemas.openxmlformats.org/officeDocument/2006/extended-properties" xmlns:vt="http://schemas.openxmlformats.org/officeDocument/2006/docPropsVTypes">
  <Template>Presentation - basic - PBP 16_9 002</Template>
  <TotalTime>30076</TotalTime>
  <Words>2105</Words>
  <Application>Microsoft Office PowerPoint</Application>
  <PresentationFormat>Widescreen</PresentationFormat>
  <Paragraphs>212</Paragraphs>
  <Slides>11</Slides>
  <Notes>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Arial</vt:lpstr>
      <vt:lpstr>Calibri</vt:lpstr>
      <vt:lpstr>Calibri Light</vt:lpstr>
      <vt:lpstr>Helvetica</vt:lpstr>
      <vt:lpstr>Montserrat</vt:lpstr>
      <vt:lpstr>Symbol</vt:lpstr>
      <vt:lpstr>Times New Roman</vt:lpstr>
      <vt:lpstr>Presentation - basic - ICS local</vt:lpstr>
      <vt:lpstr>Bassetlaw Place Based Partnership: Place Plan 2023/4</vt:lpstr>
      <vt:lpstr>Bassetlaw Place Based Partnership: Place Plan 2023/4</vt:lpstr>
      <vt:lpstr>Key health and care challenges in Bassetlaw</vt:lpstr>
      <vt:lpstr>Case Studies: Examples of what we have achieved by  working together in 2022/3</vt:lpstr>
      <vt:lpstr>Case Studies: Examples of what we have achieved by  working together in 2022/3</vt:lpstr>
      <vt:lpstr>Bassetlaw Place Pan &amp; Priorities for 2023/24</vt:lpstr>
      <vt:lpstr>Bassetlaw Place Delivery Plan 2023/4</vt:lpstr>
      <vt:lpstr>Bassetlaw Place Plan 2023/4</vt:lpstr>
      <vt:lpstr>Bassetlaw Place Plan 2023/4</vt:lpstr>
      <vt:lpstr>Bassetlaw Place Delivery Plan 2023/4</vt:lpstr>
      <vt:lpstr>Bassetlaw Delivery Team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LUPTON, Nicholas (NHS NOTTINGHAM AND NOTTINGHAMSHIRE ICB - 52R)</dc:creator>
  <cp:lastModifiedBy>Rachel Wood</cp:lastModifiedBy>
  <cp:revision>103</cp:revision>
  <dcterms:created xsi:type="dcterms:W3CDTF">2023-01-20T15:21:21Z</dcterms:created>
  <dcterms:modified xsi:type="dcterms:W3CDTF">2023-12-05T21:52:21Z</dcterms:modified>
</cp:coreProperties>
</file>